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heme/themeOverride1.xml" ContentType="application/vnd.openxmlformats-officedocument.themeOverride+xml"/>
  <Override PartName="/ppt/tags/tag41.xml" ContentType="application/vnd.openxmlformats-officedocument.presentationml.tags+xml"/>
  <Override PartName="/ppt/theme/themeOverride2.xml" ContentType="application/vnd.openxmlformats-officedocument.themeOverride+xml"/>
  <Override PartName="/ppt/tags/tag42.xml" ContentType="application/vnd.openxmlformats-officedocument.presentationml.tags+xml"/>
  <Override PartName="/ppt/theme/themeOverride3.xml" ContentType="application/vnd.openxmlformats-officedocument.themeOverride+xml"/>
  <Override PartName="/ppt/tags/tag43.xml" ContentType="application/vnd.openxmlformats-officedocument.presentationml.tags+xml"/>
  <Override PartName="/ppt/theme/themeOverride4.xml" ContentType="application/vnd.openxmlformats-officedocument.themeOverr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147482877" r:id="rId2"/>
    <p:sldId id="2147482700" r:id="rId3"/>
    <p:sldId id="2147482721" r:id="rId4"/>
    <p:sldId id="2147482550" r:id="rId5"/>
    <p:sldId id="2134808443" r:id="rId6"/>
    <p:sldId id="2134805155" r:id="rId7"/>
    <p:sldId id="2147482549" r:id="rId8"/>
    <p:sldId id="2147482513" r:id="rId9"/>
    <p:sldId id="2147482878" r:id="rId10"/>
    <p:sldId id="2134805395" r:id="rId11"/>
    <p:sldId id="2147482473" r:id="rId12"/>
    <p:sldId id="2147482869" r:id="rId13"/>
    <p:sldId id="2147482870" r:id="rId14"/>
    <p:sldId id="2147482871" r:id="rId15"/>
    <p:sldId id="2147482872" r:id="rId16"/>
    <p:sldId id="2147482873" r:id="rId17"/>
    <p:sldId id="2147482874" r:id="rId18"/>
    <p:sldId id="2134808455" r:id="rId19"/>
    <p:sldId id="2147482729" r:id="rId20"/>
    <p:sldId id="2147482692" r:id="rId21"/>
    <p:sldId id="2147482770" r:id="rId22"/>
    <p:sldId id="2147482771" r:id="rId23"/>
    <p:sldId id="2147482866" r:id="rId24"/>
    <p:sldId id="2147482868" r:id="rId25"/>
    <p:sldId id="2147482662" r:id="rId26"/>
    <p:sldId id="2147482730" r:id="rId27"/>
    <p:sldId id="2134808468" r:id="rId28"/>
    <p:sldId id="2147482875" r:id="rId29"/>
    <p:sldId id="2147482879" r:id="rId30"/>
    <p:sldId id="2147482518" r:id="rId31"/>
    <p:sldId id="2147482751" r:id="rId32"/>
    <p:sldId id="2147482667" r:id="rId33"/>
    <p:sldId id="2147482876" r:id="rId34"/>
    <p:sldId id="2147482737" r:id="rId35"/>
    <p:sldId id="2147482519" r:id="rId36"/>
    <p:sldId id="2147482752" r:id="rId37"/>
    <p:sldId id="2147482753" r:id="rId38"/>
    <p:sldId id="2147482755" r:id="rId39"/>
    <p:sldId id="2147482756" r:id="rId40"/>
    <p:sldId id="2134804803" r:id="rId41"/>
  </p:sldIdLst>
  <p:sldSz cx="13716000" cy="10287000"/>
  <p:notesSz cx="6858000" cy="9144000"/>
  <p:embeddedFontLst>
    <p:embeddedFont>
      <p:font typeface="Arimo Italics" panose="020B0604020202020204" charset="0"/>
      <p:regular r:id="rId43"/>
      <p:italic r:id="rId44"/>
    </p:embeddedFont>
    <p:embeddedFont>
      <p:font typeface="Carelia" panose="020B0604020202020204" charset="0"/>
      <p:regular r:id="rId45"/>
    </p:embeddedFont>
    <p:embeddedFont>
      <p:font typeface="Dosis" pitchFamily="2" charset="0"/>
      <p:regular r:id="rId46"/>
      <p:bold r:id="rId47"/>
    </p:embeddedFont>
    <p:embeddedFont>
      <p:font typeface="Microsoft Uighur" panose="02000000000000000000" pitchFamily="2" charset="-78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7FC20A81-9F0F-4BDA-ADA4-4436B8BE26B1}">
          <p14:sldIdLst>
            <p14:sldId id="2147482877"/>
            <p14:sldId id="2147482700"/>
            <p14:sldId id="2147482721"/>
            <p14:sldId id="2147482550"/>
            <p14:sldId id="2134808443"/>
            <p14:sldId id="2134805155"/>
            <p14:sldId id="2147482549"/>
            <p14:sldId id="2147482513"/>
            <p14:sldId id="2147482878"/>
            <p14:sldId id="2134805395"/>
            <p14:sldId id="2147482473"/>
            <p14:sldId id="2147482869"/>
            <p14:sldId id="2147482870"/>
            <p14:sldId id="2147482871"/>
            <p14:sldId id="2147482872"/>
            <p14:sldId id="2147482873"/>
            <p14:sldId id="2147482874"/>
            <p14:sldId id="2134808455"/>
            <p14:sldId id="2147482729"/>
            <p14:sldId id="2147482692"/>
            <p14:sldId id="2147482770"/>
            <p14:sldId id="2147482771"/>
            <p14:sldId id="2147482866"/>
            <p14:sldId id="2147482868"/>
            <p14:sldId id="2147482662"/>
            <p14:sldId id="2147482730"/>
            <p14:sldId id="2134808468"/>
            <p14:sldId id="2147482875"/>
            <p14:sldId id="2147482879"/>
            <p14:sldId id="2147482518"/>
            <p14:sldId id="2147482751"/>
            <p14:sldId id="2147482667"/>
            <p14:sldId id="2147482876"/>
            <p14:sldId id="2147482737"/>
            <p14:sldId id="2147482519"/>
            <p14:sldId id="2147482752"/>
            <p14:sldId id="2147482753"/>
            <p14:sldId id="2147482755"/>
            <p14:sldId id="2147482756"/>
            <p14:sldId id="2134804803"/>
          </p14:sldIdLst>
        </p14:section>
        <p14:section name="Section sans titre" id="{28269ACC-50C4-4FA5-A604-E64E8013E8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6585"/>
    <a:srgbClr val="83A343"/>
    <a:srgbClr val="743A00"/>
    <a:srgbClr val="964B00"/>
    <a:srgbClr val="88CCCE"/>
    <a:srgbClr val="43A1A3"/>
    <a:srgbClr val="99BA56"/>
    <a:srgbClr val="000000"/>
    <a:srgbClr val="85A644"/>
    <a:srgbClr val="88A9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90327" autoAdjust="0"/>
  </p:normalViewPr>
  <p:slideViewPr>
    <p:cSldViewPr>
      <p:cViewPr varScale="1">
        <p:scale>
          <a:sx n="50" d="100"/>
          <a:sy n="50" d="100"/>
        </p:scale>
        <p:origin x="1368" y="38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579"/>
    </p:cViewPr>
  </p:sorterViewPr>
  <p:notesViewPr>
    <p:cSldViewPr>
      <p:cViewPr>
        <p:scale>
          <a:sx n="80" d="100"/>
          <a:sy n="80" d="100"/>
        </p:scale>
        <p:origin x="2755" y="-4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54976A81-8849-4F35-8359-AD67C3A6D20C}" type="datetimeFigureOut">
              <a:rPr lang="fr-MA" smtClean="0"/>
              <a:pPr/>
              <a:t>02/10/2025</a:t>
            </a:fld>
            <a:endParaRPr lang="fr-M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M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BA0AE87F-B08A-4342-80EC-80A3A2B8D41A}" type="slidenum">
              <a:rPr lang="fr-MA" smtClean="0"/>
              <a:pPr/>
              <a:t>‹N°›</a:t>
            </a:fld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79087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3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3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5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73055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435105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5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Dosis" pitchFamily="2" charset="0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osis" pitchFamily="2" charset="0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Dosis" pitchFamily="2" charset="0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Dosis" pitchFamily="2" charset="0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36.pn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26.sv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8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tags" Target="../tags/tag4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26.svg"/><Relationship Id="rId10" Type="http://schemas.openxmlformats.org/officeDocument/2006/relationships/image" Target="../media/image53.png"/><Relationship Id="rId4" Type="http://schemas.openxmlformats.org/officeDocument/2006/relationships/image" Target="../media/image25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tags" Target="../tags/tag4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26.svg"/><Relationship Id="rId10" Type="http://schemas.openxmlformats.org/officeDocument/2006/relationships/image" Target="../media/image61.png"/><Relationship Id="rId4" Type="http://schemas.openxmlformats.org/officeDocument/2006/relationships/image" Target="../media/image2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image" Target="../media/image67.png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6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tags" Target="../tags/tag57.xml"/><Relationship Id="rId7" Type="http://schemas.openxmlformats.org/officeDocument/2006/relationships/image" Target="../media/image67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5" Type="http://schemas.openxmlformats.org/officeDocument/2006/relationships/image" Target="../media/image67.png"/><Relationship Id="rId4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33.png"/><Relationship Id="rId3" Type="http://schemas.openxmlformats.org/officeDocument/2006/relationships/image" Target="../media/image26.svg"/><Relationship Id="rId7" Type="http://schemas.openxmlformats.org/officeDocument/2006/relationships/image" Target="../media/image69.png"/><Relationship Id="rId12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41.png"/><Relationship Id="rId5" Type="http://schemas.openxmlformats.org/officeDocument/2006/relationships/image" Target="../media/image46.png"/><Relationship Id="rId10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tags" Target="../tags/tag10.xml"/><Relationship Id="rId16" Type="http://schemas.openxmlformats.org/officeDocument/2006/relationships/image" Target="../media/image15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5.svg"/><Relationship Id="rId5" Type="http://schemas.openxmlformats.org/officeDocument/2006/relationships/tags" Target="../tags/tag13.xml"/><Relationship Id="rId1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tags" Target="../tags/tag12.xml"/><Relationship Id="rId9" Type="http://schemas.openxmlformats.org/officeDocument/2006/relationships/image" Target="../media/image3.jpeg"/><Relationship Id="rId1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5.svg"/><Relationship Id="rId18" Type="http://schemas.openxmlformats.org/officeDocument/2006/relationships/image" Target="../media/image21.jpeg"/><Relationship Id="rId3" Type="http://schemas.openxmlformats.org/officeDocument/2006/relationships/tags" Target="../tags/tag18.xml"/><Relationship Id="rId21" Type="http://schemas.openxmlformats.org/officeDocument/2006/relationships/image" Target="../media/image24.jpeg"/><Relationship Id="rId7" Type="http://schemas.openxmlformats.org/officeDocument/2006/relationships/tags" Target="../tags/tag22.xml"/><Relationship Id="rId12" Type="http://schemas.openxmlformats.org/officeDocument/2006/relationships/image" Target="../media/image4.png"/><Relationship Id="rId17" Type="http://schemas.openxmlformats.org/officeDocument/2006/relationships/image" Target="../media/image20.png"/><Relationship Id="rId2" Type="http://schemas.openxmlformats.org/officeDocument/2006/relationships/tags" Target="../tags/tag17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.jpeg"/><Relationship Id="rId5" Type="http://schemas.openxmlformats.org/officeDocument/2006/relationships/tags" Target="../tags/tag20.xml"/><Relationship Id="rId15" Type="http://schemas.openxmlformats.org/officeDocument/2006/relationships/image" Target="../media/image18.png"/><Relationship Id="rId10" Type="http://schemas.openxmlformats.org/officeDocument/2006/relationships/slideLayout" Target="../slideLayouts/slideLayout7.xml"/><Relationship Id="rId19" Type="http://schemas.openxmlformats.org/officeDocument/2006/relationships/image" Target="../media/image22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6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8.xml"/><Relationship Id="rId7" Type="http://schemas.openxmlformats.org/officeDocument/2006/relationships/image" Target="../media/image27.jpe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6.svg"/><Relationship Id="rId10" Type="http://schemas.openxmlformats.org/officeDocument/2006/relationships/image" Target="../media/image34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56851" y="2273946"/>
            <a:ext cx="1038236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69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PROGRAMME DE REMEDIATION INTENSIVE</a:t>
            </a:r>
          </a:p>
          <a:p>
            <a:pPr algn="ctr" defTabSz="685869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 -FRANÇAIS-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DEA8EF-E746-A63E-76B4-9205D5002C8C}"/>
              </a:ext>
            </a:extLst>
          </p:cNvPr>
          <p:cNvSpPr txBox="1"/>
          <p:nvPr/>
        </p:nvSpPr>
        <p:spPr>
          <a:xfrm>
            <a:off x="693176" y="9625939"/>
            <a:ext cx="936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/>
            <a:r>
              <a:rPr lang="fr-MA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Version expérimentale pour les Ecoles Pionnières.  En cours d’amélioration.  </a:t>
            </a:r>
          </a:p>
        </p:txBody>
      </p:sp>
      <p:pic>
        <p:nvPicPr>
          <p:cNvPr id="2050" name="Picture 2" descr="الصفحة الرئيسية">
            <a:extLst>
              <a:ext uri="{FF2B5EF4-FFF2-40B4-BE49-F238E27FC236}">
                <a16:creationId xmlns:a16="http://schemas.microsoft.com/office/drawing/2014/main" id="{6639833F-3EB5-41FA-6625-3CC8E815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44" y="358840"/>
            <a:ext cx="9999581" cy="13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exte, dessin humoristique, jouet&#10;&#10;Le contenu généré par l’IA peut être incorrect.">
            <a:extLst>
              <a:ext uri="{FF2B5EF4-FFF2-40B4-BE49-F238E27FC236}">
                <a16:creationId xmlns:a16="http://schemas.microsoft.com/office/drawing/2014/main" id="{962FDFC5-CE77-E4AF-A352-224B5C05435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DDEC7"/>
              </a:clrFrom>
              <a:clrTo>
                <a:srgbClr val="FDDEC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797" y="6992438"/>
            <a:ext cx="2647086" cy="2995209"/>
          </a:xfrm>
          <a:prstGeom prst="rect">
            <a:avLst/>
          </a:prstGeom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8FC2E2AF-8B90-93B1-A60E-BE80AB3ECC17}"/>
              </a:ext>
            </a:extLst>
          </p:cNvPr>
          <p:cNvSpPr/>
          <p:nvPr/>
        </p:nvSpPr>
        <p:spPr>
          <a:xfrm>
            <a:off x="1104359" y="4647167"/>
            <a:ext cx="2967135" cy="2770925"/>
          </a:xfrm>
          <a:prstGeom prst="ellipse">
            <a:avLst/>
          </a:prstGeom>
          <a:gradFill flip="none" rotWithShape="1">
            <a:gsLst>
              <a:gs pos="0">
                <a:srgbClr val="32787A">
                  <a:shade val="30000"/>
                  <a:satMod val="115000"/>
                </a:srgbClr>
              </a:gs>
              <a:gs pos="50000">
                <a:srgbClr val="32787A">
                  <a:shade val="67500"/>
                  <a:satMod val="115000"/>
                </a:srgbClr>
              </a:gs>
              <a:gs pos="100000">
                <a:srgbClr val="32787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fr-MA" sz="135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fr-MA" sz="165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C3E1B50-9FA7-C3CB-7B52-E438B019885C}"/>
              </a:ext>
            </a:extLst>
          </p:cNvPr>
          <p:cNvSpPr/>
          <p:nvPr/>
        </p:nvSpPr>
        <p:spPr>
          <a:xfrm rot="261352" flipH="1" flipV="1">
            <a:off x="4838882" y="3768910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C333F3-E5ED-4E6A-D233-1E43257F07FA}"/>
              </a:ext>
            </a:extLst>
          </p:cNvPr>
          <p:cNvSpPr txBox="1"/>
          <p:nvPr/>
        </p:nvSpPr>
        <p:spPr>
          <a:xfrm>
            <a:off x="5249360" y="4161977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Parcours : </a:t>
            </a:r>
            <a:r>
              <a:rPr lang="fr-FR" sz="5400" b="1" dirty="0">
                <a:solidFill>
                  <a:schemeClr val="bg1"/>
                </a:solidFill>
              </a:rPr>
              <a:t>1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5381C3D-A0B9-BBF8-7112-ACEF7FF01EDF}"/>
              </a:ext>
            </a:extLst>
          </p:cNvPr>
          <p:cNvSpPr/>
          <p:nvPr/>
        </p:nvSpPr>
        <p:spPr>
          <a:xfrm rot="261352" flipH="1" flipV="1">
            <a:off x="4838884" y="5261581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BE70A603-A2F8-7C53-1CC7-37EFF0A9AF21}"/>
              </a:ext>
            </a:extLst>
          </p:cNvPr>
          <p:cNvSpPr/>
          <p:nvPr/>
        </p:nvSpPr>
        <p:spPr>
          <a:xfrm rot="11191981" flipH="1" flipV="1">
            <a:off x="4063342" y="6874621"/>
            <a:ext cx="6091105" cy="3046137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18D15CB-AABE-8553-7E04-AE6062B99BC4}"/>
              </a:ext>
            </a:extLst>
          </p:cNvPr>
          <p:cNvSpPr txBox="1"/>
          <p:nvPr/>
        </p:nvSpPr>
        <p:spPr>
          <a:xfrm>
            <a:off x="5333279" y="5643600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Palier : </a:t>
            </a:r>
            <a:r>
              <a:rPr lang="fr-FR" sz="5400" b="1" dirty="0">
                <a:solidFill>
                  <a:schemeClr val="bg1"/>
                </a:solidFill>
              </a:rPr>
              <a:t>4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FC625E1-432F-BD2B-F568-103CD439CDAB}"/>
              </a:ext>
            </a:extLst>
          </p:cNvPr>
          <p:cNvSpPr txBox="1"/>
          <p:nvPr/>
        </p:nvSpPr>
        <p:spPr>
          <a:xfrm>
            <a:off x="4572000" y="7174818"/>
            <a:ext cx="519851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</a:rPr>
              <a:t>Séance : 10</a:t>
            </a:r>
          </a:p>
          <a:p>
            <a:r>
              <a:rPr lang="fr-F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rPr>
              <a:t>Séance de rebrassage et de validation du palier 4</a:t>
            </a:r>
            <a:endParaRPr lang="fr-F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endParaRPr lang="fr-FR" sz="4200" b="1" dirty="0">
              <a:solidFill>
                <a:srgbClr val="E1A346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2157C4-EFB8-6583-A33C-0F4A7A1CAFA1}"/>
              </a:ext>
            </a:extLst>
          </p:cNvPr>
          <p:cNvSpPr txBox="1"/>
          <p:nvPr/>
        </p:nvSpPr>
        <p:spPr>
          <a:xfrm>
            <a:off x="1311622" y="4851124"/>
            <a:ext cx="2677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00" dirty="0">
                <a:solidFill>
                  <a:srgbClr val="E1A346"/>
                </a:solidFill>
              </a:rPr>
              <a:t>5</a:t>
            </a:r>
            <a:r>
              <a:rPr lang="fr-FR" sz="7200" baseline="30000" dirty="0">
                <a:solidFill>
                  <a:srgbClr val="E1A346"/>
                </a:solidFill>
              </a:rPr>
              <a:t>e </a:t>
            </a:r>
            <a:r>
              <a:rPr lang="fr-FR" sz="7200" dirty="0">
                <a:solidFill>
                  <a:srgbClr val="E1A346"/>
                </a:solidFill>
              </a:rPr>
              <a:t>/6</a:t>
            </a:r>
            <a:r>
              <a:rPr lang="fr-FR" sz="7200" baseline="30000" dirty="0">
                <a:solidFill>
                  <a:srgbClr val="E1A346"/>
                </a:solidFill>
              </a:rPr>
              <a:t>e</a:t>
            </a:r>
            <a:r>
              <a:rPr lang="fr-FR" sz="7200" dirty="0">
                <a:solidFill>
                  <a:srgbClr val="E1A346"/>
                </a:solidFill>
              </a:rPr>
              <a:t> AP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857A3-E998-69F7-F5F7-A301ADF12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0DF9E5A-6C1E-ABFB-53F4-8CAD013C4C0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D671ED-0BF0-DC82-96D4-753DF5DF7782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D2CD961-C57B-0CFE-2483-036EF5BE5E1D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4C107880-BFE9-EC53-4D83-ECC9F9DFB0CB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E5C232B9-392E-E8AD-1916-700AA0BCED0C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9438415"/>
              </p:ext>
            </p:extLst>
          </p:nvPr>
        </p:nvGraphicFramePr>
        <p:xfrm>
          <a:off x="2" y="-2"/>
          <a:ext cx="926090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9990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B6ACBC09-B1BF-C6D5-5263-AEE8690A5773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4B9AFA-2D59-6531-E1B0-D13CFC24EB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507DEFB-A835-8BA5-3EFD-2D8BCB458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21" y="3012418"/>
            <a:ext cx="3773558" cy="42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3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23057-839B-F976-ADFA-DDFC72CDD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449D7B-AE0B-6208-39AC-D909386FCC3A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C8A0B2D-E5B0-EC88-D1E0-AE017F4E5AC5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4EDD528-BEC2-D391-4346-4D58B82B517C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CF9C9342-5CAF-48E5-9B8E-8CD6EC9B272F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3F692BA-8E45-04A7-3227-E9889D3BAA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ADCE0C61-7A72-6033-9355-5A518FA5CBF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6803249"/>
              </p:ext>
            </p:extLst>
          </p:nvPr>
        </p:nvGraphicFramePr>
        <p:xfrm>
          <a:off x="2" y="-2"/>
          <a:ext cx="134218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9990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6866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406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ED5508FB-C21E-5AD7-7E5D-2A5C75C5715F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 lion. lion.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015A05-61EA-3566-B671-F7C44EA89EED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Le lion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768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4E2C4-3945-23F8-5E52-7DFF9AB95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9B8150E-A9CC-D34A-9EF1-43551BD254F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665DA06-1FF8-DEF4-A459-11E73617D8A4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3A03A91-C69C-1E41-7C04-1AB0BBBD275F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4BC0CE1B-7174-4EEB-8165-617FAEA6EF4D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49527042-66C3-3357-8611-6FDAA9E42F3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4204832"/>
              </p:ext>
            </p:extLst>
          </p:nvPr>
        </p:nvGraphicFramePr>
        <p:xfrm>
          <a:off x="2" y="-2"/>
          <a:ext cx="134218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9990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6866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406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A4384D45-DDDF-BBD5-C6AE-8CE48EB4E5B9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8A40780-307D-3161-7C65-96FFA320B4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2" name="Espace réservé du contenu 4">
            <a:extLst>
              <a:ext uri="{FF2B5EF4-FFF2-40B4-BE49-F238E27FC236}">
                <a16:creationId xmlns:a16="http://schemas.microsoft.com/office/drawing/2014/main" id="{06976CF7-B4E7-CEFB-6F05-78E4BDCA2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8" y="3641724"/>
            <a:ext cx="4483532" cy="327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0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57F88-DBBE-A7C4-339E-CB410C839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C556D2-EF74-30F8-C994-A3546733C3A9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820F4CC-FBEA-1029-D207-E24BBE50A6F3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188D80B-936B-2985-0B96-20113CC5F8D1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E0CDBBC7-163B-A4EE-7CFC-A1EFC3EE1234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BF1254D-35E1-F7CA-6E81-E30E78CB7F4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127E872-3A4F-4B91-C441-F9429698147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0782666"/>
              </p:ext>
            </p:extLst>
          </p:nvPr>
        </p:nvGraphicFramePr>
        <p:xfrm>
          <a:off x="2" y="-2"/>
          <a:ext cx="134218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9990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6866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406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DAACDC76-06BC-199A-31B4-022B11DF0140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La famille. Une famille.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22708EB-18E8-D1C9-46C5-0DBA51838984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La famille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604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D276-511F-A69F-446D-F6062FB18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5594A9-1E1F-476F-8459-E5CCF61CA8F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AB45319-B2E3-BEF0-F007-AE55C84D7783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E7D82F8-1379-ABCD-8E0E-BD205D8DC05C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3E1F236B-8CF9-127F-FA90-3B52AFE60D46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AFD0C4FB-5EAD-85D6-4411-03F517148C46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63627212"/>
              </p:ext>
            </p:extLst>
          </p:nvPr>
        </p:nvGraphicFramePr>
        <p:xfrm>
          <a:off x="2" y="-2"/>
          <a:ext cx="134218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9990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6866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406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340F386E-4D84-17C6-B0BF-E511CACFC158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B037EB-81E4-C3E0-2C6E-705A2BB83F5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621A723-0A12-9725-D4D6-B69E1B30C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467100"/>
            <a:ext cx="4375002" cy="37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3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2E185-2811-2211-8DED-365A585D6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0A0793C-8AE6-8C8C-2377-FB5172D0C69F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930241C-7F84-37C5-8386-4E05CC7335F5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305FEE6-BA49-E91A-988D-E4A02DA9A863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8579C0A5-E75C-2A84-2BAB-0D9D5FDD22DA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242CE00F-6F4E-6CEB-141C-D7511F57D29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1641077-EA23-7FBF-6F82-E845348AB88B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3078398"/>
              </p:ext>
            </p:extLst>
          </p:nvPr>
        </p:nvGraphicFramePr>
        <p:xfrm>
          <a:off x="2" y="-2"/>
          <a:ext cx="134218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9990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6866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406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47ACB974-4158-1C8C-51BB-21E605E6DABD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La fenêtre. Fenêtre.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C99A70-2BE7-172D-F46C-06C6D96B4AAE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La fenêtre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018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51161-36AA-3A3B-B51A-9AAE9916D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71450C1-B9B6-1D37-F427-E0EC30C6C94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3AA9C1F-1DFB-B70D-7F05-4E4370DD3755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7292C52-9C6A-9708-4ECB-D644E657A56F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0BD2D1B7-28B4-6557-7CFA-1A59175988E9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2A41956-FBF6-84E9-BB9B-A39E270E6B7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2786133"/>
              </p:ext>
            </p:extLst>
          </p:nvPr>
        </p:nvGraphicFramePr>
        <p:xfrm>
          <a:off x="2" y="-2"/>
          <a:ext cx="134218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9990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6866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406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D73E4B4E-90CF-33F7-D687-5B2E14CAC0A0}"/>
              </a:ext>
            </a:extLst>
          </p:cNvPr>
          <p:cNvSpPr txBox="1"/>
          <p:nvPr/>
        </p:nvSpPr>
        <p:spPr>
          <a:xfrm>
            <a:off x="1711297" y="565073"/>
            <a:ext cx="10737143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Observez l’image et écrivez le mot. 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Levez les ardoises 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9743725-3C4A-E2C1-E4D6-CB1C4E8D96F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14506" y="70715"/>
            <a:ext cx="2626019" cy="2030270"/>
          </a:xfrm>
          <a:prstGeom prst="rect">
            <a:avLst/>
          </a:prstGeom>
        </p:spPr>
      </p:pic>
      <p:pic>
        <p:nvPicPr>
          <p:cNvPr id="2" name="Espace réservé du contenu 4">
            <a:extLst>
              <a:ext uri="{FF2B5EF4-FFF2-40B4-BE49-F238E27FC236}">
                <a16:creationId xmlns:a16="http://schemas.microsoft.com/office/drawing/2014/main" id="{872CEF39-3B80-2744-000A-FCBF70202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91" y="3162300"/>
            <a:ext cx="3810000" cy="311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76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F11A6-E8ED-96BF-DABF-53C8BF3A1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1A61093-9D75-FDEE-77E8-2E230B91925F}"/>
              </a:ext>
            </a:extLst>
          </p:cNvPr>
          <p:cNvSpPr/>
          <p:nvPr/>
        </p:nvSpPr>
        <p:spPr>
          <a:xfrm>
            <a:off x="0" y="4"/>
            <a:ext cx="13716000" cy="10286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71FBE2F-0E9F-AF1B-45D4-F97EBAD4B5ED}"/>
              </a:ext>
            </a:extLst>
          </p:cNvPr>
          <p:cNvSpPr/>
          <p:nvPr/>
        </p:nvSpPr>
        <p:spPr>
          <a:xfrm>
            <a:off x="275857" y="342904"/>
            <a:ext cx="13164293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FC553B3-228D-85AD-0CE4-49D9CAE8C542}"/>
              </a:ext>
            </a:extLst>
          </p:cNvPr>
          <p:cNvSpPr/>
          <p:nvPr/>
        </p:nvSpPr>
        <p:spPr>
          <a:xfrm>
            <a:off x="285755" y="342900"/>
            <a:ext cx="13154396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20A0BD5F-B22A-0E61-867D-0752D956D02E}"/>
              </a:ext>
            </a:extLst>
          </p:cNvPr>
          <p:cNvSpPr/>
          <p:nvPr/>
        </p:nvSpPr>
        <p:spPr>
          <a:xfrm>
            <a:off x="851050" y="73009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52DE67B-2401-F677-51D2-C69A5AAEBA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4" y="2577775"/>
            <a:ext cx="7592960" cy="5131457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10C2B54-3B81-E060-C31B-E2DC466F2AE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9106221"/>
              </p:ext>
            </p:extLst>
          </p:nvPr>
        </p:nvGraphicFramePr>
        <p:xfrm>
          <a:off x="2" y="-2"/>
          <a:ext cx="134218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9990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6866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4063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64E91E40-5406-CBAB-133B-8E5B17F33B7D}"/>
              </a:ext>
            </a:extLst>
          </p:cNvPr>
          <p:cNvSpPr txBox="1"/>
          <p:nvPr/>
        </p:nvSpPr>
        <p:spPr>
          <a:xfrm>
            <a:off x="1514711" y="479192"/>
            <a:ext cx="9944787" cy="83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Une étagère. Corrigez..</a:t>
            </a:r>
          </a:p>
          <a:p>
            <a:pPr marL="0" lvl="1" defTabSz="685869">
              <a:lnSpc>
                <a:spcPts val="3017"/>
              </a:lnSpc>
              <a:spcBef>
                <a:spcPct val="0"/>
              </a:spcBef>
              <a:defRPr/>
            </a:pPr>
            <a:endParaRPr lang="fr-FR" sz="225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38BA7C-D820-0761-ECC3-CE8942AD2891}"/>
              </a:ext>
            </a:extLst>
          </p:cNvPr>
          <p:cNvSpPr txBox="1"/>
          <p:nvPr/>
        </p:nvSpPr>
        <p:spPr>
          <a:xfrm>
            <a:off x="4792800" y="4291780"/>
            <a:ext cx="45871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69">
              <a:defRPr/>
            </a:pPr>
            <a:r>
              <a:rPr lang="fr-MA" sz="6000" b="1" dirty="0">
                <a:solidFill>
                  <a:schemeClr val="bg1"/>
                </a:solidFill>
                <a:latin typeface="Dosis" pitchFamily="2" charset="0"/>
              </a:rPr>
              <a:t>Une étagère</a:t>
            </a:r>
            <a:endParaRPr lang="fr-MA" sz="60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539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8AF9A1B-AF9E-1205-484B-ECC0021C1A42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tx2">
              <a:lumMod val="20000"/>
              <a:lumOff val="8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</a:p>
          <a:p>
            <a:pPr algn="ctr" defTabSz="685834">
              <a:lnSpc>
                <a:spcPts val="11099"/>
              </a:lnSpc>
            </a:pPr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Rebrassage</a:t>
            </a:r>
          </a:p>
          <a:p>
            <a:pPr algn="ctr" defTabSz="685834"/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du vocabulaire</a:t>
            </a:r>
          </a:p>
          <a:p>
            <a:pPr algn="ctr" defTabSz="685834">
              <a:lnSpc>
                <a:spcPts val="11099"/>
              </a:lnSpc>
            </a:pP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pic>
        <p:nvPicPr>
          <p:cNvPr id="5" name="Image 4" descr="Une image contenant Dessin animé, garçon, habits, personne&#10;&#10;Le contenu généré par l’IA peut être incorrect.">
            <a:extLst>
              <a:ext uri="{FF2B5EF4-FFF2-40B4-BE49-F238E27FC236}">
                <a16:creationId xmlns:a16="http://schemas.microsoft.com/office/drawing/2014/main" id="{FB0ECFC9-E9CC-8140-6D91-B9E551AB78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76" y="5918548"/>
            <a:ext cx="357984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95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B295F-FABA-5F7B-6579-B8DCA246E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6642AC-A36C-1713-2784-773B592EA49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032AF364-BF58-B3C3-457F-B45ED691809E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BE348D63-1310-32FA-5359-891238236B5E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3555BF27-88EE-A09C-263C-F8F96C628F22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125F5EF1-7673-7E75-B2B9-878B9727196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DB10B1F3-8703-A0E5-9C8C-0B8D927F413A}"/>
              </a:ext>
            </a:extLst>
          </p:cNvPr>
          <p:cNvSpPr/>
          <p:nvPr/>
        </p:nvSpPr>
        <p:spPr>
          <a:xfrm>
            <a:off x="1179968" y="571501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B9E73-E8A9-9DBD-E882-00E05D85D4B8}"/>
              </a:ext>
            </a:extLst>
          </p:cNvPr>
          <p:cNvSpPr txBox="1"/>
          <p:nvPr/>
        </p:nvSpPr>
        <p:spPr>
          <a:xfrm>
            <a:off x="2333956" y="2015170"/>
            <a:ext cx="8683076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Rebrassage du vocabulaire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84FF2EF-52C6-4437-9F23-6D2E99CECF38}"/>
              </a:ext>
            </a:extLst>
          </p:cNvPr>
          <p:cNvSpPr txBox="1"/>
          <p:nvPr/>
        </p:nvSpPr>
        <p:spPr>
          <a:xfrm>
            <a:off x="1919782" y="2840483"/>
            <a:ext cx="10180653" cy="18889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fr-FR" sz="3200" b="1" dirty="0">
              <a:latin typeface="Dosis" panose="02010703020202060003" pitchFamily="2" charset="0"/>
            </a:endParaRPr>
          </a:p>
          <a:p>
            <a:pPr algn="ctr"/>
            <a:r>
              <a:rPr lang="fr-FR" sz="32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Support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 5 diapositives </a:t>
            </a:r>
          </a:p>
          <a:p>
            <a:pPr algn="ctr"/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(images illustrant le vocabulaire de la semaine)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7D0DD100-2BE3-CC1F-71EC-614A4328F5AF}"/>
              </a:ext>
            </a:extLst>
          </p:cNvPr>
          <p:cNvSpPr txBox="1"/>
          <p:nvPr/>
        </p:nvSpPr>
        <p:spPr>
          <a:xfrm>
            <a:off x="2516462" y="4904315"/>
            <a:ext cx="8683076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4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Déroulement :</a:t>
            </a:r>
            <a:endParaRPr lang="fr-FR" sz="4400" dirty="0">
              <a:solidFill>
                <a:schemeClr val="accent5">
                  <a:lumMod val="75000"/>
                </a:schemeClr>
              </a:solidFill>
              <a:latin typeface="Dosis" panose="02010703020202060003" pitchFamily="2" charset="0"/>
            </a:endParaRP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52AA5310-F28D-92E9-7EB5-55CBE75D9602}"/>
              </a:ext>
            </a:extLst>
          </p:cNvPr>
          <p:cNvSpPr txBox="1"/>
          <p:nvPr/>
        </p:nvSpPr>
        <p:spPr>
          <a:xfrm>
            <a:off x="1305381" y="5439424"/>
            <a:ext cx="11422041" cy="2862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fait passer les élèves un par un pour nommer les mots du vocabulaire correspondant aux images présentées sur les cinq diapositives, de manière à ce que chacun participe au moins une fois. À la fin de l’activité, tous les élèves devront effectuer le passage de lecture.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88495F-8034-C6E0-C31A-8C36CD18A2F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327489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E008-81BD-CA54-7FD4-38DFF848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F9238-08A7-824E-B7B5-E45F436872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1"/>
            <a:ext cx="13716000" cy="1028700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555" b="-5555"/>
            </a:stretch>
          </a:blipFill>
        </p:spPr>
        <p:txBody>
          <a:bodyPr/>
          <a:lstStyle/>
          <a:p>
            <a:pPr algn="just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9A8A67D-BD6C-2C18-1ED1-EA5AAD765FD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64971" y="688463"/>
            <a:ext cx="12829412" cy="9136628"/>
            <a:chOff x="0" y="0"/>
            <a:chExt cx="3895412" cy="255517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06DAE8-1A29-8E01-58C6-DDBDB2A85B8E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just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F7EA69-280A-ACCD-8877-EEA888CF99A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just">
                <a:lnSpc>
                  <a:spcPts val="2408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54C807-D94D-2A36-9EE1-7A07C07B6F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06708" y="72068"/>
            <a:ext cx="929376" cy="8922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just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F1F4DF9-5A0B-3C13-D21D-D2E6A16845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114351" y="830696"/>
            <a:ext cx="10629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defRPr/>
            </a:pPr>
            <a:r>
              <a:rPr lang="fr-FR" sz="3600" b="1" dirty="0">
                <a:solidFill>
                  <a:srgbClr val="1F497D"/>
                </a:solidFill>
                <a:latin typeface="Dosis" pitchFamily="2" charset="0"/>
              </a:rPr>
              <a:t> Recommandations générales pour les enseignant</a:t>
            </a:r>
            <a:r>
              <a:rPr lang="fr-FR" sz="2400" b="1" dirty="0">
                <a:solidFill>
                  <a:srgbClr val="1F497D"/>
                </a:solidFill>
                <a:latin typeface="Dosis" pitchFamily="2" charset="0"/>
              </a:rPr>
              <a:t>(</a:t>
            </a:r>
            <a:r>
              <a:rPr lang="fr-FR" sz="3600" b="1" dirty="0">
                <a:solidFill>
                  <a:srgbClr val="1F497D"/>
                </a:solidFill>
                <a:latin typeface="Dosis" pitchFamily="2" charset="0"/>
              </a:rPr>
              <a:t>e</a:t>
            </a:r>
            <a:r>
              <a:rPr lang="fr-FR" sz="2400" b="1" dirty="0">
                <a:solidFill>
                  <a:srgbClr val="1F497D"/>
                </a:solidFill>
                <a:latin typeface="Dosis" pitchFamily="2" charset="0"/>
              </a:rPr>
              <a:t>)</a:t>
            </a:r>
            <a:r>
              <a:rPr lang="fr-FR" sz="3600" b="1" dirty="0">
                <a:solidFill>
                  <a:srgbClr val="1F497D"/>
                </a:solidFill>
                <a:latin typeface="Dosis" pitchFamily="2" charset="0"/>
              </a:rPr>
              <a:t>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C54C451-A5DF-C32B-A0BB-431F0DF078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855" y="2636123"/>
            <a:ext cx="1224673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26"/>
              </a:lnSpc>
              <a:defRPr/>
            </a:pPr>
            <a:r>
              <a:rPr lang="en-US" sz="2400" b="1" dirty="0">
                <a:solidFill>
                  <a:srgbClr val="8DC63F"/>
                </a:solidFill>
                <a:latin typeface="Carelia"/>
              </a:rPr>
              <a:t>    </a:t>
            </a:r>
            <a:endParaRPr lang="fr-FR" sz="21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7DB35B5C-DD05-2C71-1CC5-F71502F3128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1619" y="1511539"/>
            <a:ext cx="12246738" cy="10859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378" indent="-795378" algn="just">
              <a:defRPr/>
            </a:pP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.   </a:t>
            </a:r>
            <a:r>
              <a:rPr lang="en-US" sz="2801" b="1" dirty="0">
                <a:solidFill>
                  <a:srgbClr val="106585"/>
                </a:solidFill>
                <a:latin typeface="Carelia"/>
              </a:rPr>
              <a:t>1. Se </a:t>
            </a:r>
            <a:r>
              <a:rPr lang="en-US" sz="2801" b="1" dirty="0" err="1">
                <a:solidFill>
                  <a:srgbClr val="106585"/>
                </a:solidFill>
                <a:latin typeface="Carelia"/>
              </a:rPr>
              <a:t>préparer</a:t>
            </a:r>
            <a:r>
              <a:rPr lang="en-US" sz="2801" b="1" dirty="0">
                <a:solidFill>
                  <a:srgbClr val="106585"/>
                </a:solidFill>
                <a:latin typeface="Carelia"/>
              </a:rPr>
              <a:t> </a:t>
            </a:r>
            <a:r>
              <a:rPr lang="en-US" sz="2801" dirty="0">
                <a:solidFill>
                  <a:srgbClr val="106585"/>
                </a:solidFill>
                <a:latin typeface="Carelia"/>
              </a:rPr>
              <a:t>: </a:t>
            </a:r>
            <a:r>
              <a:rPr lang="en-US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lire attentivement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l’ensemble des diapositives en amont afin de s’en imprégner et élaborer la carte mentale de la leçon et anticiper les enchaînements.</a:t>
            </a:r>
          </a:p>
          <a:p>
            <a:pPr marL="795378" indent="-795378" algn="just">
              <a:defRPr/>
            </a:pPr>
            <a:endParaRPr lang="fr-FR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defRPr/>
            </a:pP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     </a:t>
            </a:r>
            <a:r>
              <a:rPr lang="fr-FR" sz="2801" b="1" dirty="0">
                <a:solidFill>
                  <a:srgbClr val="106585"/>
                </a:solidFill>
                <a:latin typeface="Carelia"/>
              </a:rPr>
              <a:t>2. Couvrir le contenu de la leçon avec une vérification permanente de la compréhension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 </a:t>
            </a:r>
            <a:r>
              <a:rPr lang="fr-FR" sz="2801" b="1" dirty="0">
                <a:solidFill>
                  <a:srgbClr val="106585"/>
                </a:solidFill>
                <a:latin typeface="Carelia"/>
              </a:rPr>
              <a:t>: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ne pas sauter de diapositives et vérifier la compréhension</a:t>
            </a:r>
            <a:r>
              <a:rPr lang="en-US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;</a:t>
            </a:r>
            <a:r>
              <a:rPr lang="en-US" sz="2801" b="1" dirty="0">
                <a:solidFill>
                  <a:srgbClr val="8DC63F"/>
                </a:solidFill>
                <a:latin typeface="Carelia"/>
              </a:rPr>
              <a:t> </a:t>
            </a:r>
            <a:r>
              <a:rPr lang="en-US" sz="2801" dirty="0" err="1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en</a:t>
            </a:r>
            <a:r>
              <a:rPr lang="en-US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maintenant un rythme soutenu sans temps mort;</a:t>
            </a:r>
            <a:r>
              <a:rPr lang="fr-FR" sz="2801" b="1" dirty="0">
                <a:solidFill>
                  <a:srgbClr val="106585"/>
                </a:solidFill>
                <a:latin typeface="Carelia"/>
              </a:rPr>
              <a:t> </a:t>
            </a:r>
          </a:p>
          <a:p>
            <a:pPr marL="795378" indent="-795378" algn="just">
              <a:defRPr/>
            </a:pPr>
            <a:endParaRPr lang="fr-FR" sz="2801" b="1" dirty="0">
              <a:solidFill>
                <a:srgbClr val="106585"/>
              </a:solidFill>
              <a:latin typeface="Carelia"/>
            </a:endParaRPr>
          </a:p>
          <a:p>
            <a:pPr marL="795378" indent="-795378" algn="just">
              <a:defRPr/>
            </a:pPr>
            <a:r>
              <a:rPr lang="fr-FR" sz="2801" b="1" dirty="0">
                <a:solidFill>
                  <a:srgbClr val="106585"/>
                </a:solidFill>
                <a:latin typeface="Carelia"/>
              </a:rPr>
              <a:t>    3.Rester fidèle au scénario pédagogique :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suivre les consignes du ruban didactique activement, sans se limiter à une lecture passive. </a:t>
            </a:r>
          </a:p>
          <a:p>
            <a:pPr marL="795378" indent="-795378" algn="just">
              <a:defRPr/>
            </a:pPr>
            <a:endParaRPr lang="fr-FR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defRPr/>
            </a:pPr>
            <a:r>
              <a:rPr lang="fr-FR" sz="2801" b="1" dirty="0">
                <a:solidFill>
                  <a:srgbClr val="106585"/>
                </a:solidFill>
                <a:latin typeface="Carelia"/>
              </a:rPr>
              <a:t>    4.Expliquer les consignes: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s’assurer que tous les élèves comprennent les consignes des activités, en les invitant à les reformuler ou à  les réexpliquer, si besoin, dans leur langue maternelle.</a:t>
            </a:r>
          </a:p>
          <a:p>
            <a:pPr marL="795378" indent="-795378" algn="just">
              <a:defRPr/>
            </a:pPr>
            <a:endParaRPr lang="fr-FR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defRPr/>
            </a:pPr>
            <a:r>
              <a:rPr lang="en-US" sz="2801" b="1" dirty="0">
                <a:solidFill>
                  <a:srgbClr val="106585"/>
                </a:solidFill>
                <a:latin typeface="Carelia"/>
              </a:rPr>
              <a:t>    5.Donner un feed back riche et </a:t>
            </a:r>
            <a:r>
              <a:rPr lang="en-US" sz="2801" b="1" dirty="0" err="1">
                <a:solidFill>
                  <a:srgbClr val="106585"/>
                </a:solidFill>
                <a:latin typeface="Carelia"/>
              </a:rPr>
              <a:t>systématique</a:t>
            </a:r>
            <a:r>
              <a:rPr lang="en-US" sz="2801" b="1" dirty="0">
                <a:solidFill>
                  <a:srgbClr val="106585"/>
                </a:solidFill>
                <a:latin typeface="Carelia"/>
              </a:rPr>
              <a:t> :</a:t>
            </a:r>
            <a:r>
              <a:rPr lang="en-US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solliciter la participation du maximum d’ élèves en les questionnant et en corrigeant les erreurs.</a:t>
            </a:r>
          </a:p>
          <a:p>
            <a:pPr marL="795378" indent="-795378" algn="just">
              <a:defRPr/>
            </a:pPr>
            <a:endParaRPr lang="fr-FR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defRPr/>
            </a:pPr>
            <a:r>
              <a:rPr lang="fr-FR" sz="2801" b="1" dirty="0">
                <a:solidFill>
                  <a:srgbClr val="106585"/>
                </a:solidFill>
                <a:latin typeface="Carelia"/>
              </a:rPr>
              <a:t>     6.Adopter une posture dynamique : </a:t>
            </a:r>
            <a:r>
              <a:rPr lang="fr-FR" sz="2801" dirty="0">
                <a:solidFill>
                  <a:prstClr val="black">
                    <a:lumMod val="85000"/>
                    <a:lumOff val="15000"/>
                  </a:prstClr>
                </a:solidFill>
                <a:latin typeface="Dosis" pitchFamily="2" charset="0"/>
              </a:rPr>
              <a:t>circuler dans la classe, capter l’attention par des explications, et  au besoin , illustrer par des exemples; </a:t>
            </a:r>
            <a:endParaRPr lang="en-US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marL="795378" indent="-795378" algn="just">
              <a:lnSpc>
                <a:spcPct val="150000"/>
              </a:lnSpc>
              <a:defRPr/>
            </a:pPr>
            <a:endParaRPr lang="en-US" sz="2801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algn="just">
              <a:lnSpc>
                <a:spcPct val="150000"/>
              </a:lnSpc>
              <a:defRPr/>
            </a:pPr>
            <a:endParaRPr lang="en-US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algn="just">
              <a:lnSpc>
                <a:spcPct val="150000"/>
              </a:lnSpc>
              <a:defRPr/>
            </a:pPr>
            <a:endParaRPr lang="en-US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  <a:p>
            <a:pPr algn="just">
              <a:lnSpc>
                <a:spcPct val="150000"/>
              </a:lnSpc>
              <a:defRPr/>
            </a:pPr>
            <a:endParaRPr lang="fr-FR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A7A0-9821-F08A-F334-9BF4DE2DC24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65563" y="7483331"/>
            <a:ext cx="1224673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378" indent="-795378" algn="just">
              <a:lnSpc>
                <a:spcPts val="3026"/>
              </a:lnSpc>
              <a:defRPr/>
            </a:pPr>
            <a:r>
              <a:rPr lang="en-US" sz="2400" b="1" dirty="0">
                <a:solidFill>
                  <a:srgbClr val="8DC63F"/>
                </a:solidFill>
                <a:latin typeface="Carelia"/>
              </a:rPr>
              <a:t>    </a:t>
            </a:r>
            <a:endParaRPr lang="fr-FR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BD959DA-C419-89F1-727C-B6814A2611A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91277" y="8354657"/>
            <a:ext cx="1224673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0168" indent="-950168" algn="just">
              <a:defRPr/>
            </a:pPr>
            <a:r>
              <a:rPr lang="en-US" sz="2400" b="1" dirty="0">
                <a:solidFill>
                  <a:srgbClr val="8DC63F"/>
                </a:solidFill>
                <a:latin typeface="Carelia"/>
              </a:rPr>
              <a:t>    </a:t>
            </a:r>
            <a:endParaRPr lang="fr-FR" sz="2400" dirty="0">
              <a:solidFill>
                <a:prstClr val="black">
                  <a:lumMod val="85000"/>
                  <a:lumOff val="15000"/>
                </a:prstClr>
              </a:solidFill>
              <a:latin typeface="Dosis" pitchFamily="2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03A23-7467-D54D-E20F-5FE269172A9C}"/>
              </a:ext>
            </a:extLst>
          </p:cNvPr>
          <p:cNvSpPr txBox="1"/>
          <p:nvPr/>
        </p:nvSpPr>
        <p:spPr>
          <a:xfrm>
            <a:off x="7742258" y="237934"/>
            <a:ext cx="5507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Pour l’enseignant – A ne pas lire aux élèves</a:t>
            </a:r>
          </a:p>
        </p:txBody>
      </p:sp>
    </p:spTree>
    <p:extLst>
      <p:ext uri="{BB962C8B-B14F-4D97-AF65-F5344CB8AC3E}">
        <p14:creationId xmlns:p14="http://schemas.microsoft.com/office/powerpoint/2010/main" val="1960868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16EC1-F37F-1E07-95A9-27FEF619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999EEF-6351-932B-8E94-C5326E9F4A16}"/>
              </a:ext>
            </a:extLst>
          </p:cNvPr>
          <p:cNvSpPr/>
          <p:nvPr/>
        </p:nvSpPr>
        <p:spPr>
          <a:xfrm>
            <a:off x="0" y="-13881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FC23330-3462-A731-1ED4-73906173C51F}"/>
              </a:ext>
            </a:extLst>
          </p:cNvPr>
          <p:cNvSpPr/>
          <p:nvPr/>
        </p:nvSpPr>
        <p:spPr>
          <a:xfrm>
            <a:off x="251120" y="325583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08FF245-CB3E-A8DC-C186-BDC451E3A7AB}"/>
              </a:ext>
            </a:extLst>
          </p:cNvPr>
          <p:cNvSpPr/>
          <p:nvPr/>
        </p:nvSpPr>
        <p:spPr>
          <a:xfrm>
            <a:off x="162536" y="393722"/>
            <a:ext cx="13154396" cy="97858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CFC20EA-2F25-0B2D-78CD-31D318E704D8}"/>
              </a:ext>
            </a:extLst>
          </p:cNvPr>
          <p:cNvSpPr txBox="1"/>
          <p:nvPr/>
        </p:nvSpPr>
        <p:spPr>
          <a:xfrm>
            <a:off x="1750490" y="516606"/>
            <a:ext cx="11198597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69"/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</a:t>
            </a:r>
            <a:r>
              <a:rPr lang="fr-MA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ui</a:t>
            </a:r>
            <a:r>
              <a:rPr lang="fr-MA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veut passer pour dire les mots. Fournir une rétroaction appropriée.</a:t>
            </a:r>
            <a:endParaRPr lang="fr-MA" sz="225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1986CEF0-AEEA-7E12-F307-450F9F000F99}"/>
              </a:ext>
            </a:extLst>
          </p:cNvPr>
          <p:cNvSpPr/>
          <p:nvPr/>
        </p:nvSpPr>
        <p:spPr>
          <a:xfrm>
            <a:off x="1136800" y="702550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0864E947-13DC-0CFF-ED5C-05B6A378CE5E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1081021"/>
              </p:ext>
            </p:extLst>
          </p:nvPr>
        </p:nvGraphicFramePr>
        <p:xfrm>
          <a:off x="3475" y="-44692"/>
          <a:ext cx="134119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5024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2836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56F5F47A-ED07-AF82-8EDB-635729EF8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650" y="3052918"/>
            <a:ext cx="1943267" cy="244488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8A15296-2F92-01C1-8A00-D10C0357F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940" y="3052918"/>
            <a:ext cx="1964384" cy="234287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987D284-9B8C-5AF6-05B0-19883C68AF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688" y="6429368"/>
            <a:ext cx="1943268" cy="2272181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323C6596-AC4C-D03E-EE6B-127CEEFD08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678"/>
          <a:stretch>
            <a:fillRect/>
          </a:stretch>
        </p:blipFill>
        <p:spPr>
          <a:xfrm>
            <a:off x="7658498" y="6429368"/>
            <a:ext cx="2366216" cy="17718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AF3093E-7A84-A45D-5F5C-3A1A4F87C4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4252" y="6007666"/>
            <a:ext cx="2010990" cy="237701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0AFA256-E992-5644-CF4B-D8BD40C8E9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5863" y="3429322"/>
            <a:ext cx="1698143" cy="2280509"/>
          </a:xfrm>
          <a:prstGeom prst="roundRect">
            <a:avLst>
              <a:gd name="adj" fmla="val 34754"/>
            </a:avLst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68C22BB-CFB3-5FBD-7A59-88383D1E18BB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3197" y="6792252"/>
            <a:ext cx="3801903" cy="154641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69BD505-FA9F-DF71-E094-14B1721AE6AF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48315" y="3324992"/>
            <a:ext cx="2186703" cy="207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3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92A16EC1-F37F-1E07-95A9-27FEF619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999EEF-6351-932B-8E94-C5326E9F4A16}"/>
              </a:ext>
            </a:extLst>
          </p:cNvPr>
          <p:cNvSpPr/>
          <p:nvPr/>
        </p:nvSpPr>
        <p:spPr>
          <a:xfrm>
            <a:off x="0" y="-13881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FC23330-3462-A731-1ED4-73906173C51F}"/>
              </a:ext>
            </a:extLst>
          </p:cNvPr>
          <p:cNvSpPr/>
          <p:nvPr/>
        </p:nvSpPr>
        <p:spPr>
          <a:xfrm>
            <a:off x="251120" y="325583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08FF245-CB3E-A8DC-C186-BDC451E3A7AB}"/>
              </a:ext>
            </a:extLst>
          </p:cNvPr>
          <p:cNvSpPr/>
          <p:nvPr/>
        </p:nvSpPr>
        <p:spPr>
          <a:xfrm>
            <a:off x="285755" y="342902"/>
            <a:ext cx="13154396" cy="97858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CFC20EA-2F25-0B2D-78CD-31D318E704D8}"/>
              </a:ext>
            </a:extLst>
          </p:cNvPr>
          <p:cNvSpPr txBox="1"/>
          <p:nvPr/>
        </p:nvSpPr>
        <p:spPr>
          <a:xfrm>
            <a:off x="1750490" y="516606"/>
            <a:ext cx="11198597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69"/>
            <a:r>
              <a:rPr lang="fr-FR" sz="2250" b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</a:t>
            </a:r>
            <a:r>
              <a:rPr lang="fr-MA" sz="2250" b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ui veut passer pour dire les mots. Fournir une rétroaction appropriée.</a:t>
            </a:r>
            <a:endParaRPr lang="fr-MA" sz="225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1986CEF0-AEEA-7E12-F307-450F9F000F99}"/>
              </a:ext>
            </a:extLst>
          </p:cNvPr>
          <p:cNvSpPr/>
          <p:nvPr/>
        </p:nvSpPr>
        <p:spPr>
          <a:xfrm>
            <a:off x="1136800" y="702550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0864E947-13DC-0CFF-ED5C-05B6A378CE5E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2619822"/>
              </p:ext>
            </p:extLst>
          </p:nvPr>
        </p:nvGraphicFramePr>
        <p:xfrm>
          <a:off x="52947" y="-17318"/>
          <a:ext cx="134119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5024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2836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0BDCC733-9C37-AF1E-6D4C-3838C7D14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319" y="2949791"/>
            <a:ext cx="10495941" cy="54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51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92A16EC1-F37F-1E07-95A9-27FEF619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999EEF-6351-932B-8E94-C5326E9F4A16}"/>
              </a:ext>
            </a:extLst>
          </p:cNvPr>
          <p:cNvSpPr/>
          <p:nvPr/>
        </p:nvSpPr>
        <p:spPr>
          <a:xfrm>
            <a:off x="0" y="-13881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FC23330-3462-A731-1ED4-73906173C51F}"/>
              </a:ext>
            </a:extLst>
          </p:cNvPr>
          <p:cNvSpPr/>
          <p:nvPr/>
        </p:nvSpPr>
        <p:spPr>
          <a:xfrm>
            <a:off x="251120" y="325583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08FF245-CB3E-A8DC-C186-BDC451E3A7AB}"/>
              </a:ext>
            </a:extLst>
          </p:cNvPr>
          <p:cNvSpPr/>
          <p:nvPr/>
        </p:nvSpPr>
        <p:spPr>
          <a:xfrm>
            <a:off x="285755" y="342902"/>
            <a:ext cx="13154396" cy="97858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CFC20EA-2F25-0B2D-78CD-31D318E704D8}"/>
              </a:ext>
            </a:extLst>
          </p:cNvPr>
          <p:cNvSpPr txBox="1"/>
          <p:nvPr/>
        </p:nvSpPr>
        <p:spPr>
          <a:xfrm>
            <a:off x="1750490" y="516606"/>
            <a:ext cx="11198597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69"/>
            <a:r>
              <a:rPr lang="fr-FR" sz="2250" b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</a:t>
            </a:r>
            <a:r>
              <a:rPr lang="fr-MA" sz="2250" b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ui veut passer pour dire les mots. Fournir une rétroaction appropriée.</a:t>
            </a:r>
            <a:endParaRPr lang="fr-MA" sz="225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1986CEF0-AEEA-7E12-F307-450F9F000F99}"/>
              </a:ext>
            </a:extLst>
          </p:cNvPr>
          <p:cNvSpPr/>
          <p:nvPr/>
        </p:nvSpPr>
        <p:spPr>
          <a:xfrm>
            <a:off x="1136800" y="702550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0864E947-13DC-0CFF-ED5C-05B6A378CE5E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6299485"/>
              </p:ext>
            </p:extLst>
          </p:nvPr>
        </p:nvGraphicFramePr>
        <p:xfrm>
          <a:off x="52947" y="-17318"/>
          <a:ext cx="134119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5024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2836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C5E72D8F-3020-9AD0-0B4A-155CFBAA3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560" y="2253905"/>
            <a:ext cx="11049795" cy="578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50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92A16EC1-F37F-1E07-95A9-27FEF6191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999EEF-6351-932B-8E94-C5326E9F4A16}"/>
              </a:ext>
            </a:extLst>
          </p:cNvPr>
          <p:cNvSpPr/>
          <p:nvPr/>
        </p:nvSpPr>
        <p:spPr>
          <a:xfrm>
            <a:off x="0" y="-13881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FFC23330-3462-A731-1ED4-73906173C51F}"/>
              </a:ext>
            </a:extLst>
          </p:cNvPr>
          <p:cNvSpPr/>
          <p:nvPr/>
        </p:nvSpPr>
        <p:spPr>
          <a:xfrm>
            <a:off x="251120" y="325583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08FF245-CB3E-A8DC-C186-BDC451E3A7AB}"/>
              </a:ext>
            </a:extLst>
          </p:cNvPr>
          <p:cNvSpPr/>
          <p:nvPr/>
        </p:nvSpPr>
        <p:spPr>
          <a:xfrm>
            <a:off x="285755" y="342902"/>
            <a:ext cx="13154396" cy="97858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CFC20EA-2F25-0B2D-78CD-31D318E704D8}"/>
              </a:ext>
            </a:extLst>
          </p:cNvPr>
          <p:cNvSpPr txBox="1"/>
          <p:nvPr/>
        </p:nvSpPr>
        <p:spPr>
          <a:xfrm>
            <a:off x="1750490" y="516606"/>
            <a:ext cx="11198597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69"/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</a:t>
            </a:r>
            <a:r>
              <a:rPr lang="fr-MA" sz="225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ui</a:t>
            </a:r>
            <a:r>
              <a:rPr lang="fr-MA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veut passer pour dire les mots. Fournir une rétroaction appropriée.</a:t>
            </a:r>
            <a:endParaRPr lang="fr-MA" sz="225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1986CEF0-AEEA-7E12-F307-450F9F000F99}"/>
              </a:ext>
            </a:extLst>
          </p:cNvPr>
          <p:cNvSpPr/>
          <p:nvPr/>
        </p:nvSpPr>
        <p:spPr>
          <a:xfrm>
            <a:off x="1136800" y="702550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0864E947-13DC-0CFF-ED5C-05B6A378CE5E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3894394"/>
              </p:ext>
            </p:extLst>
          </p:nvPr>
        </p:nvGraphicFramePr>
        <p:xfrm>
          <a:off x="52947" y="-17318"/>
          <a:ext cx="13411938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5024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2836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0552FC06-2409-C28A-30CD-A537F985E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644" y="2957133"/>
            <a:ext cx="2158085" cy="2013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DC29BA-AB7F-CAB1-FF76-8B1A3205E37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85" y="2957133"/>
            <a:ext cx="1400754" cy="164226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8877331-F6B1-15E4-5744-EE4ECF53F73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398" y="3136405"/>
            <a:ext cx="1765175" cy="129379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8B7D1D-0AC2-12E6-4357-008014DD01B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693" y="2512553"/>
            <a:ext cx="2491596" cy="21898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516FD0C-97D2-F985-29E2-C770DB3681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10" y="6587165"/>
            <a:ext cx="1996619" cy="19436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B39EA42-464D-A2DE-576C-D4557A239F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506" y="6472645"/>
            <a:ext cx="1132956" cy="217271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9D64CCF-771E-B0C3-E18F-E56508D092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9579" y="6701693"/>
            <a:ext cx="1835888" cy="16607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D778E46-6775-C992-7C1B-B763418536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4762" y="6663900"/>
            <a:ext cx="1853238" cy="18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85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028AA68E-5EE8-B577-062A-5A81359D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3341FA-7660-A5F2-DB3F-0691304E28B1}"/>
              </a:ext>
            </a:extLst>
          </p:cNvPr>
          <p:cNvSpPr/>
          <p:nvPr/>
        </p:nvSpPr>
        <p:spPr>
          <a:xfrm>
            <a:off x="0" y="-13881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77A1B9D-0557-AA60-ED2A-E38E9AEC1D1B}"/>
              </a:ext>
            </a:extLst>
          </p:cNvPr>
          <p:cNvSpPr/>
          <p:nvPr/>
        </p:nvSpPr>
        <p:spPr>
          <a:xfrm>
            <a:off x="251120" y="325583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86F2F6B-7746-EE55-AAED-F210B0B4E8CE}"/>
              </a:ext>
            </a:extLst>
          </p:cNvPr>
          <p:cNvSpPr/>
          <p:nvPr/>
        </p:nvSpPr>
        <p:spPr>
          <a:xfrm>
            <a:off x="285755" y="342902"/>
            <a:ext cx="13154396" cy="97858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46000E8-A02A-E1D9-6960-8A53E078944C}"/>
              </a:ext>
            </a:extLst>
          </p:cNvPr>
          <p:cNvSpPr txBox="1"/>
          <p:nvPr/>
        </p:nvSpPr>
        <p:spPr>
          <a:xfrm>
            <a:off x="1750490" y="516606"/>
            <a:ext cx="11198597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69"/>
            <a:r>
              <a:rPr lang="fr-FR" sz="2250" b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</a:t>
            </a:r>
            <a:r>
              <a:rPr lang="fr-MA" sz="2250" b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ui veut passer pour dire les mots. Fournir une rétroaction appropriée.</a:t>
            </a:r>
            <a:endParaRPr lang="fr-MA" sz="225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4E7CEFA2-1134-F7A7-AB3A-3626C343DA12}"/>
              </a:ext>
            </a:extLst>
          </p:cNvPr>
          <p:cNvSpPr/>
          <p:nvPr/>
        </p:nvSpPr>
        <p:spPr>
          <a:xfrm>
            <a:off x="1136800" y="702550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44B055FC-E0AB-0150-7EC4-FBA25A8C7247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6440055"/>
              </p:ext>
            </p:extLst>
          </p:nvPr>
        </p:nvGraphicFramePr>
        <p:xfrm>
          <a:off x="52947" y="-17318"/>
          <a:ext cx="12955885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32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1779270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532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8109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  <a:gridCol w="2495024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62836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2C4AA50D-F8FC-FB9A-7762-3270604558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97" y="5906568"/>
            <a:ext cx="1352018" cy="161550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6CC45C-43D3-425B-ACDD-82F52F6425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5913" y="6304322"/>
            <a:ext cx="1787713" cy="1214065"/>
          </a:xfrm>
          <a:prstGeom prst="rect">
            <a:avLst/>
          </a:prstGeom>
        </p:spPr>
      </p:pic>
      <p:pic>
        <p:nvPicPr>
          <p:cNvPr id="16" name="Espace réservé du contenu 4">
            <a:extLst>
              <a:ext uri="{FF2B5EF4-FFF2-40B4-BE49-F238E27FC236}">
                <a16:creationId xmlns:a16="http://schemas.microsoft.com/office/drawing/2014/main" id="{1E7AA6D4-B052-4D09-B0B5-AE116F7FB6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724" y="2400300"/>
            <a:ext cx="1889436" cy="13791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8FAA6BA-AF67-F55F-5466-72FCB3CFB9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47" y="2432902"/>
            <a:ext cx="1889435" cy="134651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41B3067-2320-64F9-DBC3-D409D66557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59" y="2588043"/>
            <a:ext cx="1555391" cy="133289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A3B9CC0-C002-0AC1-BBE4-39E7FEAE4A9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08" y="6000449"/>
            <a:ext cx="1563942" cy="1691453"/>
          </a:xfrm>
          <a:prstGeom prst="rect">
            <a:avLst/>
          </a:prstGeom>
        </p:spPr>
      </p:pic>
      <p:pic>
        <p:nvPicPr>
          <p:cNvPr id="20" name="Espace réservé du contenu 4">
            <a:extLst>
              <a:ext uri="{FF2B5EF4-FFF2-40B4-BE49-F238E27FC236}">
                <a16:creationId xmlns:a16="http://schemas.microsoft.com/office/drawing/2014/main" id="{549AC2ED-C254-63BE-EF5B-2232265D5B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5876" y="2112278"/>
            <a:ext cx="2248874" cy="1955162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F237875-981A-FC3A-BD86-432C94B462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8617" y="5736739"/>
            <a:ext cx="1374035" cy="195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62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DBE6D-5CA9-EE32-F46A-0AF54BAB9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EBBC47-6560-F115-8B6E-CA47B3A7846D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5F07DEC-C2E1-EC1F-9F06-977BB8B7BE21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C6517CEF-6189-C928-A92E-B71F18D0B05A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</a:p>
          <a:p>
            <a:pPr algn="ctr" defTabSz="685834"/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/>
            <a:endParaRPr lang="fr-FR" sz="72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/>
            <a:r>
              <a:rPr lang="fr-FR" sz="72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Rebrassage de  la lecture</a:t>
            </a:r>
          </a:p>
          <a:p>
            <a:pPr algn="ctr" defTabSz="685834">
              <a:lnSpc>
                <a:spcPts val="11099"/>
              </a:lnSpc>
            </a:pP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pic>
        <p:nvPicPr>
          <p:cNvPr id="9" name="Image 8" descr="Une image contenant Dessin animé, habits, illustration, clipart&#10;&#10;Le contenu généré par l’IA peut être incorrect.">
            <a:extLst>
              <a:ext uri="{FF2B5EF4-FFF2-40B4-BE49-F238E27FC236}">
                <a16:creationId xmlns:a16="http://schemas.microsoft.com/office/drawing/2014/main" id="{F25AECF9-C8AB-8DD0-6FA6-0EE7D57598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99" y="5669572"/>
            <a:ext cx="2688202" cy="22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78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CF54F-EAB7-413D-ECC4-04919CDA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D74A652-3B5F-A436-DF7C-44963EDCFD8D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F42FDE8-8CE0-5FD1-1892-1CD2D2B93898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8651B20-B4E1-37FE-0E11-A2450FA9D20A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603C4A54-2F78-3BD9-693D-A46FD98CAA8F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236AA7F1-1B54-6088-4632-A8A14B1B083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390E966D-83AD-89AC-D918-7E72368BA447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D7DD2-91C9-6A89-1F2E-B7C086A674D6}"/>
              </a:ext>
            </a:extLst>
          </p:cNvPr>
          <p:cNvSpPr txBox="1"/>
          <p:nvPr/>
        </p:nvSpPr>
        <p:spPr>
          <a:xfrm>
            <a:off x="2333956" y="2015170"/>
            <a:ext cx="8683076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Rebrassage de la lecture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D89494E-0849-2DB1-8DA3-C57408F463CC}"/>
              </a:ext>
            </a:extLst>
          </p:cNvPr>
          <p:cNvSpPr txBox="1"/>
          <p:nvPr/>
        </p:nvSpPr>
        <p:spPr>
          <a:xfrm>
            <a:off x="2516462" y="4042207"/>
            <a:ext cx="8683076" cy="1088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4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Déroulement :</a:t>
            </a:r>
            <a:endParaRPr lang="fr-FR" sz="4400" dirty="0">
              <a:solidFill>
                <a:schemeClr val="accent5">
                  <a:lumMod val="75000"/>
                </a:schemeClr>
              </a:solidFill>
              <a:latin typeface="Dosis" panose="02010703020202060003" pitchFamily="2" charset="0"/>
            </a:endParaRP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2F0F2CF-4A87-4D6C-79CF-9C29FDEC3779}"/>
              </a:ext>
            </a:extLst>
          </p:cNvPr>
          <p:cNvSpPr txBox="1"/>
          <p:nvPr/>
        </p:nvSpPr>
        <p:spPr>
          <a:xfrm>
            <a:off x="1905000" y="5046605"/>
            <a:ext cx="10363200" cy="2862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fait passer les élèves un par un pour lire les mots sur les deux diapositives, afin que chaque élève participe au moins une fois. À la fin de l’activité, tous les élèves devront y participer . 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F8866F-C851-7B15-D014-606E5A0F914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4204193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1B125C-A95B-AB21-474A-F2B6D7F32E55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rgbClr val="829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8AF23F4-379F-448D-001B-4A780209FBCE}"/>
              </a:ext>
            </a:extLst>
          </p:cNvPr>
          <p:cNvSpPr/>
          <p:nvPr/>
        </p:nvSpPr>
        <p:spPr>
          <a:xfrm>
            <a:off x="366526" y="342901"/>
            <a:ext cx="13073621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0D6B16D-C2B1-5B6B-89B9-9A7EED237B29}"/>
              </a:ext>
            </a:extLst>
          </p:cNvPr>
          <p:cNvSpPr/>
          <p:nvPr/>
        </p:nvSpPr>
        <p:spPr>
          <a:xfrm>
            <a:off x="366526" y="342900"/>
            <a:ext cx="1307362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D14F32-CAE5-DD0D-C35F-6DEE21D50989}"/>
              </a:ext>
            </a:extLst>
          </p:cNvPr>
          <p:cNvSpPr txBox="1"/>
          <p:nvPr/>
        </p:nvSpPr>
        <p:spPr>
          <a:xfrm>
            <a:off x="838200" y="444518"/>
            <a:ext cx="10982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passer au tableau pour lire les mots? Faire passer tous les élèves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6FD56E6-6EE2-77EF-E24B-42291D810DA4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1802221"/>
              </p:ext>
            </p:extLst>
          </p:nvPr>
        </p:nvGraphicFramePr>
        <p:xfrm>
          <a:off x="561607" y="-64418"/>
          <a:ext cx="12555527" cy="44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8994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086116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447113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50F2CFF8-42AF-7855-E4B0-4D4C71B917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clrChange>
              <a:clrFrom>
                <a:srgbClr val="E4FFFE"/>
              </a:clrFrom>
              <a:clrTo>
                <a:srgbClr val="E4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63400" y="418121"/>
            <a:ext cx="1386074" cy="1073026"/>
          </a:xfrm>
          <a:prstGeom prst="roundRect">
            <a:avLst>
              <a:gd name="adj" fmla="val 11078"/>
            </a:avLst>
          </a:prstGeom>
        </p:spPr>
      </p:pic>
      <p:sp>
        <p:nvSpPr>
          <p:cNvPr id="2" name="Freeform 8">
            <a:extLst>
              <a:ext uri="{FF2B5EF4-FFF2-40B4-BE49-F238E27FC236}">
                <a16:creationId xmlns:a16="http://schemas.microsoft.com/office/drawing/2014/main" id="{03E6ED59-BEBD-0CE3-F8D9-C18D045BAD19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200EAB80-3A72-C68A-B210-DC00D088C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867190"/>
              </p:ext>
            </p:extLst>
          </p:nvPr>
        </p:nvGraphicFramePr>
        <p:xfrm>
          <a:off x="678168" y="2017012"/>
          <a:ext cx="12268200" cy="6252973"/>
        </p:xfrm>
        <a:graphic>
          <a:graphicData uri="http://schemas.openxmlformats.org/drawingml/2006/table">
            <a:tbl>
              <a:tblPr/>
              <a:tblGrid>
                <a:gridCol w="4110982">
                  <a:extLst>
                    <a:ext uri="{9D8B030D-6E8A-4147-A177-3AD203B41FA5}">
                      <a16:colId xmlns:a16="http://schemas.microsoft.com/office/drawing/2014/main" val="3143240171"/>
                    </a:ext>
                  </a:extLst>
                </a:gridCol>
                <a:gridCol w="4110982">
                  <a:extLst>
                    <a:ext uri="{9D8B030D-6E8A-4147-A177-3AD203B41FA5}">
                      <a16:colId xmlns:a16="http://schemas.microsoft.com/office/drawing/2014/main" val="1531388698"/>
                    </a:ext>
                  </a:extLst>
                </a:gridCol>
                <a:gridCol w="4046236">
                  <a:extLst>
                    <a:ext uri="{9D8B030D-6E8A-4147-A177-3AD203B41FA5}">
                      <a16:colId xmlns:a16="http://schemas.microsoft.com/office/drawing/2014/main" val="3081086839"/>
                    </a:ext>
                  </a:extLst>
                </a:gridCol>
              </a:tblGrid>
              <a:tr h="925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tondre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camper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vétérinaire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027345"/>
                  </a:ext>
                </a:extLst>
              </a:tr>
              <a:tr h="925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médecin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impératif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train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797084"/>
                  </a:ext>
                </a:extLst>
              </a:tr>
              <a:tr h="925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malin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imparfait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grain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781724"/>
                  </a:ext>
                </a:extLst>
              </a:tr>
              <a:tr h="122377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grillage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impossible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jardin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07236"/>
                  </a:ext>
                </a:extLst>
              </a:tr>
              <a:tr h="925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grille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tailleur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merveille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787432"/>
                  </a:ext>
                </a:extLst>
              </a:tr>
              <a:tr h="9257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juillet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travailler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veillée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797490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3A14713E-57B6-5786-9E96-875A2764B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94798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32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B05F0-F945-3B17-7A48-3F4EA22A9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220625-211B-CB35-D4FE-F40ACB9FDB66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rgbClr val="829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ADEEDD0-AC66-73DF-79E0-D17E8CAEBDC8}"/>
              </a:ext>
            </a:extLst>
          </p:cNvPr>
          <p:cNvSpPr/>
          <p:nvPr/>
        </p:nvSpPr>
        <p:spPr>
          <a:xfrm>
            <a:off x="366526" y="342901"/>
            <a:ext cx="13073621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9A0538A-1D11-365A-C722-506D6D558899}"/>
              </a:ext>
            </a:extLst>
          </p:cNvPr>
          <p:cNvSpPr/>
          <p:nvPr/>
        </p:nvSpPr>
        <p:spPr>
          <a:xfrm>
            <a:off x="366526" y="342900"/>
            <a:ext cx="1307362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9223945-1EA5-CA5C-55BE-9B1F8ECCB33C}"/>
              </a:ext>
            </a:extLst>
          </p:cNvPr>
          <p:cNvSpPr txBox="1"/>
          <p:nvPr/>
        </p:nvSpPr>
        <p:spPr>
          <a:xfrm>
            <a:off x="838200" y="444518"/>
            <a:ext cx="10982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passer au tableau pour lire les mots? Faire passer tous les élèves.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249F0B0-9309-CD4F-CCD6-7687D55DA55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9295247"/>
              </p:ext>
            </p:extLst>
          </p:nvPr>
        </p:nvGraphicFramePr>
        <p:xfrm>
          <a:off x="561607" y="-64418"/>
          <a:ext cx="12555527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159353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6915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447113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FA8A91C9-723E-BC6C-2A3B-9B4F932BE0A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clrChange>
              <a:clrFrom>
                <a:srgbClr val="E4FFFE"/>
              </a:clrFrom>
              <a:clrTo>
                <a:srgbClr val="E4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63400" y="418121"/>
            <a:ext cx="1386074" cy="1073026"/>
          </a:xfrm>
          <a:prstGeom prst="roundRect">
            <a:avLst>
              <a:gd name="adj" fmla="val 11078"/>
            </a:avLst>
          </a:prstGeom>
        </p:spPr>
      </p:pic>
      <p:sp>
        <p:nvSpPr>
          <p:cNvPr id="2" name="Freeform 8">
            <a:extLst>
              <a:ext uri="{FF2B5EF4-FFF2-40B4-BE49-F238E27FC236}">
                <a16:creationId xmlns:a16="http://schemas.microsoft.com/office/drawing/2014/main" id="{907F8BEC-7FB7-6CD7-F4A0-3B67A6216B3A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05ECD1DF-D911-DF6E-BA9B-161CE26BF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28022"/>
              </p:ext>
            </p:extLst>
          </p:nvPr>
        </p:nvGraphicFramePr>
        <p:xfrm>
          <a:off x="609600" y="2125979"/>
          <a:ext cx="12496800" cy="6035040"/>
        </p:xfrm>
        <a:graphic>
          <a:graphicData uri="http://schemas.openxmlformats.org/drawingml/2006/table">
            <a:tbl>
              <a:tblPr/>
              <a:tblGrid>
                <a:gridCol w="4165600">
                  <a:extLst>
                    <a:ext uri="{9D8B030D-6E8A-4147-A177-3AD203B41FA5}">
                      <a16:colId xmlns:a16="http://schemas.microsoft.com/office/drawing/2014/main" val="140334787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3941924175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4004834040"/>
                    </a:ext>
                  </a:extLst>
                </a:gridCol>
              </a:tblGrid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gazon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trembler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fourchette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027345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peinture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pétrin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bateau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797084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graphie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drapeau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volaille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781724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éteindre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abeille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bruit</a:t>
                      </a:r>
                      <a:endParaRPr lang="fr-MA" sz="60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Dosis" panose="02010703020202060003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07236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deuil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signal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muraille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787432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nageur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grenouille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écureuil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797490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3385D2C8-BA13-C0F6-F645-9DFDFDCC4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94798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590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BA95E-74E1-F6A9-1900-7ACD8CEEA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E0EC40-CF96-ADC8-7AB6-F3B5DBDCD031}"/>
              </a:ext>
            </a:extLst>
          </p:cNvPr>
          <p:cNvSpPr/>
          <p:nvPr/>
        </p:nvSpPr>
        <p:spPr>
          <a:xfrm>
            <a:off x="0" y="0"/>
            <a:ext cx="13716000" cy="10286999"/>
          </a:xfrm>
          <a:prstGeom prst="rect">
            <a:avLst/>
          </a:prstGeom>
          <a:solidFill>
            <a:srgbClr val="829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0033756-6086-8206-A8C1-E1FA128BA2D3}"/>
              </a:ext>
            </a:extLst>
          </p:cNvPr>
          <p:cNvSpPr/>
          <p:nvPr/>
        </p:nvSpPr>
        <p:spPr>
          <a:xfrm>
            <a:off x="366526" y="342901"/>
            <a:ext cx="13073621" cy="9601199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84051C9-806D-8C1E-8CB5-8A9F0D64A31F}"/>
              </a:ext>
            </a:extLst>
          </p:cNvPr>
          <p:cNvSpPr/>
          <p:nvPr/>
        </p:nvSpPr>
        <p:spPr>
          <a:xfrm>
            <a:off x="366526" y="342900"/>
            <a:ext cx="1307362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431D726-418B-D4C7-B4C6-D996B3A749FF}"/>
              </a:ext>
            </a:extLst>
          </p:cNvPr>
          <p:cNvSpPr txBox="1"/>
          <p:nvPr/>
        </p:nvSpPr>
        <p:spPr>
          <a:xfrm>
            <a:off x="838200" y="444518"/>
            <a:ext cx="109823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passer au tableau pour lire les mots? Faire passer tous les élèves.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3694F71-F78B-CEA3-2F2C-D9746FD7E1C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1635721"/>
              </p:ext>
            </p:extLst>
          </p:nvPr>
        </p:nvGraphicFramePr>
        <p:xfrm>
          <a:off x="561607" y="-64418"/>
          <a:ext cx="12555527" cy="74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159353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6915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447113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C37EC788-2BF9-7701-4365-C214CAD8B8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clrChange>
              <a:clrFrom>
                <a:srgbClr val="E4FFFE"/>
              </a:clrFrom>
              <a:clrTo>
                <a:srgbClr val="E4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63400" y="418121"/>
            <a:ext cx="1386074" cy="1073026"/>
          </a:xfrm>
          <a:prstGeom prst="roundRect">
            <a:avLst>
              <a:gd name="adj" fmla="val 11078"/>
            </a:avLst>
          </a:prstGeom>
        </p:spPr>
      </p:pic>
      <p:sp>
        <p:nvSpPr>
          <p:cNvPr id="2" name="Freeform 8">
            <a:extLst>
              <a:ext uri="{FF2B5EF4-FFF2-40B4-BE49-F238E27FC236}">
                <a16:creationId xmlns:a16="http://schemas.microsoft.com/office/drawing/2014/main" id="{6F945245-937E-6657-1548-06BB42BFB3F3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C300BC9B-DBAC-6BDF-D13E-13E4C265A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688907"/>
              </p:ext>
            </p:extLst>
          </p:nvPr>
        </p:nvGraphicFramePr>
        <p:xfrm>
          <a:off x="609600" y="2125979"/>
          <a:ext cx="12496800" cy="6035040"/>
        </p:xfrm>
        <a:graphic>
          <a:graphicData uri="http://schemas.openxmlformats.org/drawingml/2006/table">
            <a:tbl>
              <a:tblPr/>
              <a:tblGrid>
                <a:gridCol w="4165600">
                  <a:extLst>
                    <a:ext uri="{9D8B030D-6E8A-4147-A177-3AD203B41FA5}">
                      <a16:colId xmlns:a16="http://schemas.microsoft.com/office/drawing/2014/main" val="140334787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3941924175"/>
                    </a:ext>
                  </a:extLst>
                </a:gridCol>
                <a:gridCol w="4165600">
                  <a:extLst>
                    <a:ext uri="{9D8B030D-6E8A-4147-A177-3AD203B41FA5}">
                      <a16:colId xmlns:a16="http://schemas.microsoft.com/office/drawing/2014/main" val="4004834040"/>
                    </a:ext>
                  </a:extLst>
                </a:gridCol>
              </a:tblGrid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béton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frein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omelette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027345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peintre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chagrin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rideau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797084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chouette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plateau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bataille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781724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batteur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fenouil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fruit</a:t>
                      </a:r>
                      <a:endParaRPr lang="fr-MA" sz="60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Dosis" panose="02010703020202060003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07236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seuil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signer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corail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7787432"/>
                  </a:ext>
                </a:extLst>
              </a:tr>
              <a:tr h="89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plongeur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MA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bredouille </a:t>
                      </a: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fr-FR" sz="60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Dosis" panose="02010703020202060003" pitchFamily="2" charset="0"/>
                          <a:ea typeface="+mn-ea"/>
                          <a:cs typeface="+mn-cs"/>
                        </a:rPr>
                        <a:t>soleil</a:t>
                      </a:r>
                      <a:endParaRPr lang="fr-MA" sz="60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Dosis" panose="02010703020202060003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2797490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0DA08A4B-1941-3B3B-F6F4-1453E7D0C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94798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53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57250" y="1180451"/>
            <a:ext cx="12001500" cy="7926101"/>
            <a:chOff x="0" y="0"/>
            <a:chExt cx="3895412" cy="25551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1179968" y="571501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97E087D-5FB9-0D89-12A1-098B2632F30A}"/>
              </a:ext>
            </a:extLst>
          </p:cNvPr>
          <p:cNvSpPr txBox="1"/>
          <p:nvPr/>
        </p:nvSpPr>
        <p:spPr>
          <a:xfrm>
            <a:off x="1193822" y="2071849"/>
            <a:ext cx="11681640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spcAft>
                <a:spcPts val="900"/>
              </a:spcAft>
              <a:defRPr/>
            </a:pPr>
            <a:r>
              <a:rPr lang="fr-FR" sz="3200" dirty="0">
                <a:solidFill>
                  <a:srgbClr val="106585"/>
                </a:solidFill>
                <a:latin typeface="Dosis" pitchFamily="2" charset="0"/>
              </a:rPr>
              <a:t>A la fin de la séance d’aujourd’hui,</a:t>
            </a:r>
          </a:p>
          <a:p>
            <a:pPr algn="ctr" defTabSz="685869">
              <a:spcAft>
                <a:spcPts val="900"/>
              </a:spcAft>
              <a:defRPr/>
            </a:pPr>
            <a:r>
              <a:rPr lang="fr-FR" sz="3200" dirty="0">
                <a:solidFill>
                  <a:srgbClr val="106585"/>
                </a:solidFill>
                <a:latin typeface="Dosis" pitchFamily="2" charset="0"/>
              </a:rPr>
              <a:t> </a:t>
            </a:r>
            <a:r>
              <a:rPr lang="fr-FR" sz="3200" b="1" dirty="0">
                <a:solidFill>
                  <a:srgbClr val="106585"/>
                </a:solidFill>
                <a:latin typeface="Dosis" pitchFamily="2" charset="0"/>
              </a:rPr>
              <a:t>au moins 80% des élèves </a:t>
            </a:r>
            <a:r>
              <a:rPr lang="fr-FR" sz="3200" dirty="0">
                <a:solidFill>
                  <a:srgbClr val="106585"/>
                </a:solidFill>
                <a:latin typeface="Dosis" pitchFamily="2" charset="0"/>
              </a:rPr>
              <a:t>doivent être capables de :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61841AB-7BBF-E5DF-ECC0-9422AF094E7E}"/>
              </a:ext>
            </a:extLst>
          </p:cNvPr>
          <p:cNvGrpSpPr/>
          <p:nvPr/>
        </p:nvGrpSpPr>
        <p:grpSpPr>
          <a:xfrm>
            <a:off x="1388617" y="3587665"/>
            <a:ext cx="11292049" cy="3557514"/>
            <a:chOff x="3284529" y="4577550"/>
            <a:chExt cx="9396747" cy="2104846"/>
          </a:xfrm>
        </p:grpSpPr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60BD1024-05C8-C151-181A-C15273BA80F2}"/>
                </a:ext>
              </a:extLst>
            </p:cNvPr>
            <p:cNvSpPr/>
            <p:nvPr/>
          </p:nvSpPr>
          <p:spPr>
            <a:xfrm>
              <a:off x="3284529" y="4577550"/>
              <a:ext cx="9396747" cy="2104846"/>
            </a:xfrm>
            <a:custGeom>
              <a:avLst/>
              <a:gdLst/>
              <a:ahLst/>
              <a:cxnLst/>
              <a:rect l="l" t="t" r="r" b="b"/>
              <a:pathLst>
                <a:path w="3062465" h="1213150">
                  <a:moveTo>
                    <a:pt x="0" y="0"/>
                  </a:moveTo>
                  <a:lnTo>
                    <a:pt x="3062465" y="0"/>
                  </a:lnTo>
                  <a:lnTo>
                    <a:pt x="3062465" y="1213150"/>
                  </a:lnTo>
                  <a:lnTo>
                    <a:pt x="0" y="121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69">
                <a:defRPr/>
              </a:pPr>
              <a:endParaRPr lang="fr-MA" sz="1001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1CEE908-A23E-3615-FC3A-B9D65947341C}"/>
                </a:ext>
              </a:extLst>
            </p:cNvPr>
            <p:cNvSpPr txBox="1"/>
            <p:nvPr/>
          </p:nvSpPr>
          <p:spPr>
            <a:xfrm>
              <a:off x="4916193" y="4829273"/>
              <a:ext cx="6227090" cy="30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69">
                <a:spcAft>
                  <a:spcPts val="900"/>
                </a:spcAft>
                <a:defRPr/>
              </a:pPr>
              <a:r>
                <a:rPr lang="fr-FR" sz="2801" dirty="0">
                  <a:solidFill>
                    <a:schemeClr val="accent5">
                      <a:lumMod val="50000"/>
                    </a:schemeClr>
                  </a:solidFill>
                  <a:latin typeface="Dosis" pitchFamily="2" charset="0"/>
                </a:rPr>
                <a:t>Réviser les mots du vocabulaire de la semaine. 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C5D3884-B682-E82B-6AA4-10FF3C852B6C}"/>
                </a:ext>
              </a:extLst>
            </p:cNvPr>
            <p:cNvSpPr txBox="1"/>
            <p:nvPr/>
          </p:nvSpPr>
          <p:spPr>
            <a:xfrm>
              <a:off x="4896593" y="5487756"/>
              <a:ext cx="7237665" cy="30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890"/>
                </a:spcAft>
              </a:pPr>
              <a:r>
                <a:rPr lang="fr-MA" sz="2801" dirty="0">
                  <a:solidFill>
                    <a:schemeClr val="accent5">
                      <a:lumMod val="50000"/>
                    </a:schemeClr>
                  </a:solidFill>
                  <a:latin typeface="Dosis" pitchFamily="2" charset="0"/>
                </a:rPr>
                <a:t>Réviser les </a:t>
              </a:r>
              <a:r>
                <a:rPr lang="fr-MA" sz="2801" dirty="0" err="1">
                  <a:solidFill>
                    <a:schemeClr val="accent5">
                      <a:lumMod val="50000"/>
                    </a:schemeClr>
                  </a:solidFill>
                  <a:latin typeface="Dosis" pitchFamily="2" charset="0"/>
                </a:rPr>
                <a:t>grahèmes</a:t>
              </a:r>
              <a:r>
                <a:rPr lang="fr-MA" sz="2801" dirty="0">
                  <a:solidFill>
                    <a:schemeClr val="accent5">
                      <a:lumMod val="50000"/>
                    </a:schemeClr>
                  </a:solidFill>
                  <a:latin typeface="Dosis" pitchFamily="2" charset="0"/>
                </a:rPr>
                <a:t> complexes.</a:t>
              </a:r>
              <a:endParaRPr lang="fr-FR" sz="2801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82E50CCC-DE92-9198-59AA-3EDF1EA1822F}"/>
                </a:ext>
              </a:extLst>
            </p:cNvPr>
            <p:cNvSpPr/>
            <p:nvPr/>
          </p:nvSpPr>
          <p:spPr>
            <a:xfrm>
              <a:off x="3410727" y="4581025"/>
              <a:ext cx="637296" cy="2028797"/>
            </a:xfrm>
            <a:custGeom>
              <a:avLst/>
              <a:gdLst/>
              <a:ahLst/>
              <a:cxnLst/>
              <a:rect l="l" t="t" r="r" b="b"/>
              <a:pathLst>
                <a:path w="3062465" h="1213150">
                  <a:moveTo>
                    <a:pt x="0" y="0"/>
                  </a:moveTo>
                  <a:lnTo>
                    <a:pt x="3062465" y="0"/>
                  </a:lnTo>
                  <a:lnTo>
                    <a:pt x="3062465" y="1213150"/>
                  </a:lnTo>
                  <a:lnTo>
                    <a:pt x="0" y="1213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109199" t="-6937" r="-896458" b="-829367"/>
              </a:stretch>
            </a:blipFill>
          </p:spPr>
          <p:txBody>
            <a:bodyPr/>
            <a:lstStyle/>
            <a:p>
              <a:pPr defTabSz="685869">
                <a:defRPr/>
              </a:pPr>
              <a:endParaRPr lang="fr-MA" sz="1001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9" name="Oval 86">
            <a:extLst>
              <a:ext uri="{FF2B5EF4-FFF2-40B4-BE49-F238E27FC236}">
                <a16:creationId xmlns:a16="http://schemas.microsoft.com/office/drawing/2014/main" id="{682BD923-01C7-9BB1-673D-4D7011C6955D}"/>
              </a:ext>
            </a:extLst>
          </p:cNvPr>
          <p:cNvSpPr/>
          <p:nvPr/>
        </p:nvSpPr>
        <p:spPr>
          <a:xfrm>
            <a:off x="1799394" y="3768443"/>
            <a:ext cx="732834" cy="781668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>
              <a:defRPr/>
            </a:pPr>
            <a:endParaRPr lang="en-US" sz="3200" b="1" dirty="0">
              <a:solidFill>
                <a:prstClr val="white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sp>
        <p:nvSpPr>
          <p:cNvPr id="11" name="Oval 86">
            <a:extLst>
              <a:ext uri="{FF2B5EF4-FFF2-40B4-BE49-F238E27FC236}">
                <a16:creationId xmlns:a16="http://schemas.microsoft.com/office/drawing/2014/main" id="{A3F2B2E4-79BA-E754-F415-2B0997A410B3}"/>
              </a:ext>
            </a:extLst>
          </p:cNvPr>
          <p:cNvSpPr/>
          <p:nvPr/>
        </p:nvSpPr>
        <p:spPr>
          <a:xfrm>
            <a:off x="1829375" y="4920700"/>
            <a:ext cx="732834" cy="781667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>
              <a:defRPr/>
            </a:pPr>
            <a:endParaRPr lang="en-US" sz="3200" b="1" dirty="0">
              <a:solidFill>
                <a:prstClr val="white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pic>
        <p:nvPicPr>
          <p:cNvPr id="12" name="Graphique 30">
            <a:extLst>
              <a:ext uri="{FF2B5EF4-FFF2-40B4-BE49-F238E27FC236}">
                <a16:creationId xmlns:a16="http://schemas.microsoft.com/office/drawing/2014/main" id="{B3EA577C-3557-8FCB-2A20-EC36CC4B7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76625" y="4842741"/>
            <a:ext cx="665435" cy="566624"/>
          </a:xfrm>
          <a:prstGeom prst="rect">
            <a:avLst/>
          </a:prstGeom>
        </p:spPr>
      </p:pic>
      <p:pic>
        <p:nvPicPr>
          <p:cNvPr id="16" name="Graphique 30">
            <a:extLst>
              <a:ext uri="{FF2B5EF4-FFF2-40B4-BE49-F238E27FC236}">
                <a16:creationId xmlns:a16="http://schemas.microsoft.com/office/drawing/2014/main" id="{B3EA577C-3557-8FCB-2A20-EC36CC4B7A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46411" y="3742602"/>
            <a:ext cx="665435" cy="566624"/>
          </a:xfrm>
          <a:prstGeom prst="rect">
            <a:avLst/>
          </a:prstGeom>
        </p:spPr>
      </p:pic>
      <p:sp>
        <p:nvSpPr>
          <p:cNvPr id="17" name="Oval 86">
            <a:extLst>
              <a:ext uri="{FF2B5EF4-FFF2-40B4-BE49-F238E27FC236}">
                <a16:creationId xmlns:a16="http://schemas.microsoft.com/office/drawing/2014/main" id="{667C1716-89B1-B42F-4315-EE5544250AC3}"/>
              </a:ext>
            </a:extLst>
          </p:cNvPr>
          <p:cNvSpPr/>
          <p:nvPr/>
        </p:nvSpPr>
        <p:spPr>
          <a:xfrm>
            <a:off x="1829375" y="5997919"/>
            <a:ext cx="732834" cy="781667"/>
          </a:xfrm>
          <a:prstGeom prst="ellipse">
            <a:avLst/>
          </a:prstGeom>
          <a:solidFill>
            <a:srgbClr val="005664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>
              <a:defRPr/>
            </a:pPr>
            <a:endParaRPr lang="en-US" sz="3200" b="1" dirty="0">
              <a:solidFill>
                <a:prstClr val="white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</p:txBody>
      </p:sp>
      <p:pic>
        <p:nvPicPr>
          <p:cNvPr id="18" name="Graphique 30">
            <a:extLst>
              <a:ext uri="{FF2B5EF4-FFF2-40B4-BE49-F238E27FC236}">
                <a16:creationId xmlns:a16="http://schemas.microsoft.com/office/drawing/2014/main" id="{F5AA5F47-9604-DF8C-10A4-AF7B9A319F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746411" y="5893227"/>
            <a:ext cx="665435" cy="56662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F90B237-2A54-A57A-3A74-DE4719F5EE49}"/>
              </a:ext>
            </a:extLst>
          </p:cNvPr>
          <p:cNvSpPr txBox="1"/>
          <p:nvPr/>
        </p:nvSpPr>
        <p:spPr>
          <a:xfrm>
            <a:off x="3349384" y="6142472"/>
            <a:ext cx="9911895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90"/>
              </a:spcAft>
            </a:pPr>
            <a:r>
              <a:rPr lang="fr-MA" sz="2801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Passation du test de validation du palier 4.</a:t>
            </a:r>
            <a:endParaRPr lang="fr-FR" sz="2801" b="1" dirty="0">
              <a:solidFill>
                <a:schemeClr val="accent5">
                  <a:lumMod val="7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76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30A0D-04A9-52F0-E7C4-F5CFEA692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FE7122-7686-A080-8B68-E3FD5B3CA8EF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27C1D87-5787-6370-B956-262CE3C620C4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3DDD6CD-9D8F-213B-5020-9A8B966C1FB5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FC378CB-A0C4-8E19-1B19-98A5973AF03B}"/>
              </a:ext>
            </a:extLst>
          </p:cNvPr>
          <p:cNvSpPr txBox="1"/>
          <p:nvPr/>
        </p:nvSpPr>
        <p:spPr>
          <a:xfrm>
            <a:off x="3152601" y="3653732"/>
            <a:ext cx="7685116" cy="1675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6911"/>
              </a:lnSpc>
            </a:pPr>
            <a:r>
              <a:rPr lang="fr-FR" sz="4400" b="1" dirty="0">
                <a:solidFill>
                  <a:schemeClr val="accent4">
                    <a:lumMod val="50000"/>
                  </a:schemeClr>
                </a:solidFill>
                <a:latin typeface="Dosis" pitchFamily="2" charset="0"/>
              </a:rPr>
              <a:t>Je m’exerce dans</a:t>
            </a:r>
          </a:p>
          <a:p>
            <a:pPr algn="ctr" defTabSz="685834">
              <a:lnSpc>
                <a:spcPts val="6911"/>
              </a:lnSpc>
            </a:pPr>
            <a:r>
              <a:rPr lang="fr-FR" sz="4400" b="1" dirty="0">
                <a:solidFill>
                  <a:schemeClr val="accent4">
                    <a:lumMod val="50000"/>
                  </a:schemeClr>
                </a:solidFill>
                <a:latin typeface="Dosis" pitchFamily="2" charset="0"/>
              </a:rPr>
              <a:t> mon cahier d’activités</a:t>
            </a:r>
            <a:endParaRPr lang="en-US" sz="4000" dirty="0">
              <a:solidFill>
                <a:schemeClr val="accent4">
                  <a:lumMod val="50000"/>
                </a:schemeClr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0E49ABB-F6E8-5B25-FA1F-A85F55367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80" y="5606555"/>
            <a:ext cx="3742157" cy="239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0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96F7B-F4C1-ABAA-13E4-01B80A9D9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1D89BD-F56F-50EF-FFB1-21C04D170592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E78F27D7-76BA-C15F-6C5B-76BE4802D3C6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41033C9-0E63-A557-9BF1-0D0E70AA9AEB}"/>
              </a:ext>
            </a:extLst>
          </p:cNvPr>
          <p:cNvSpPr/>
          <p:nvPr/>
        </p:nvSpPr>
        <p:spPr>
          <a:xfrm>
            <a:off x="457200" y="1257300"/>
            <a:ext cx="12801600" cy="77724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26CF660-3D67-F947-4386-89C54E384902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F0B0BE0-DE1C-285D-3457-622497F0D014}"/>
              </a:ext>
            </a:extLst>
          </p:cNvPr>
          <p:cNvSpPr txBox="1"/>
          <p:nvPr/>
        </p:nvSpPr>
        <p:spPr>
          <a:xfrm>
            <a:off x="3634337" y="1919326"/>
            <a:ext cx="8683076" cy="1242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     Activités de révision</a:t>
            </a:r>
          </a:p>
          <a:p>
            <a:pPr algn="ctr" defTabSz="685800">
              <a:lnSpc>
                <a:spcPts val="3026"/>
              </a:lnSpc>
              <a:defRPr/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74B2157-CC7E-3848-B4F0-B4A4D3E6C005}"/>
              </a:ext>
            </a:extLst>
          </p:cNvPr>
          <p:cNvSpPr txBox="1"/>
          <p:nvPr/>
        </p:nvSpPr>
        <p:spPr>
          <a:xfrm>
            <a:off x="4545054" y="2871013"/>
            <a:ext cx="8405223" cy="3877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Les activités de la page 35 seront proposées aux élèves à réaliser en binôme ou individuellement. </a:t>
            </a:r>
          </a:p>
          <a:p>
            <a:pPr algn="just"/>
            <a:r>
              <a:rPr lang="fr-FR" sz="36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Pendant la passation du test, l’enseignant(e) peut proposer d’autres activités, comme l’écriture ou la copie, afin que les autres élèves travaillent en autonomie sans gêner ceux qui passent le test.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FAAFC7-E7C0-5958-1E99-F68FEC29319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143D020-6750-7550-CA55-6A9370910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1" y="1920756"/>
            <a:ext cx="3706854" cy="57784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2813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73AF-A547-FB38-3707-3BEDF2D4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65D0DE-5C3C-3FF4-E7E6-251797CF06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124112D-6EDB-1594-011A-E030D324114D}"/>
              </a:ext>
            </a:extLst>
          </p:cNvPr>
          <p:cNvSpPr/>
          <p:nvPr/>
        </p:nvSpPr>
        <p:spPr>
          <a:xfrm>
            <a:off x="275854" y="411480"/>
            <a:ext cx="13164293" cy="946404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DB4328E-D5DC-4A3C-6054-AF389A06D191}"/>
              </a:ext>
            </a:extLst>
          </p:cNvPr>
          <p:cNvSpPr/>
          <p:nvPr/>
        </p:nvSpPr>
        <p:spPr>
          <a:xfrm>
            <a:off x="285752" y="332509"/>
            <a:ext cx="13154395" cy="1011334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3FB8D5B-B11F-AB8F-3BD1-92E9768840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54930" y="422678"/>
            <a:ext cx="11561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endParaRPr lang="fr-MA" sz="2000" i="1" dirty="0">
              <a:latin typeface="Dosi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3ECAB47-6BA8-A567-28AA-7435CFAB6E0D}"/>
              </a:ext>
            </a:extLst>
          </p:cNvPr>
          <p:cNvSpPr txBox="1"/>
          <p:nvPr/>
        </p:nvSpPr>
        <p:spPr>
          <a:xfrm>
            <a:off x="1197721" y="542518"/>
            <a:ext cx="11320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18"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Ouvrez vos livrets à l’activité 1 et 2, page 35.Ecrivez la date.</a:t>
            </a:r>
            <a:endParaRPr lang="fr-FR" sz="28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1399C309-EFCB-D661-6D3D-18850207D784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2807359-E119-FE16-0B9D-13371FAC63D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1943339"/>
              </p:ext>
            </p:extLst>
          </p:nvPr>
        </p:nvGraphicFramePr>
        <p:xfrm>
          <a:off x="516129" y="-81301"/>
          <a:ext cx="13154393" cy="44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7858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352817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19CDAF39-DAE6-9933-3E57-A4D8263406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057" y="1597220"/>
            <a:ext cx="6512754" cy="80096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F2063E-5935-81EB-9308-368B525C51A9}"/>
              </a:ext>
            </a:extLst>
          </p:cNvPr>
          <p:cNvSpPr/>
          <p:nvPr/>
        </p:nvSpPr>
        <p:spPr>
          <a:xfrm>
            <a:off x="8382000" y="1922367"/>
            <a:ext cx="3048000" cy="477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309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837F-2D06-7373-C814-D34B3FF4C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8004DD-9E75-3C20-583B-00FD9676882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FAE58A5-39EE-6149-5639-8504FE1EB6ED}"/>
              </a:ext>
            </a:extLst>
          </p:cNvPr>
          <p:cNvSpPr/>
          <p:nvPr/>
        </p:nvSpPr>
        <p:spPr>
          <a:xfrm>
            <a:off x="275854" y="411480"/>
            <a:ext cx="13164293" cy="946404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487CDC9-13FB-F10B-A2F1-EC54CD1726D1}"/>
              </a:ext>
            </a:extLst>
          </p:cNvPr>
          <p:cNvSpPr/>
          <p:nvPr/>
        </p:nvSpPr>
        <p:spPr>
          <a:xfrm>
            <a:off x="285752" y="332509"/>
            <a:ext cx="13154395" cy="1011334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8A8B843-84BC-6C2F-C689-70EAA1C93BB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54930" y="422678"/>
            <a:ext cx="115617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defRPr/>
            </a:pPr>
            <a:endParaRPr lang="fr-MA" sz="2000" i="1" dirty="0">
              <a:latin typeface="Dosis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395D39-2FAF-1759-BCDA-FB7198103D49}"/>
              </a:ext>
            </a:extLst>
          </p:cNvPr>
          <p:cNvSpPr txBox="1"/>
          <p:nvPr/>
        </p:nvSpPr>
        <p:spPr>
          <a:xfrm>
            <a:off x="1197721" y="542518"/>
            <a:ext cx="113205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Lisez  à votre voisin à voix basse les activités 1 et 2 . Ensuite, échangez les rôles.</a:t>
            </a:r>
            <a:endParaRPr lang="fr-FR" sz="24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lvl="0"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</a:t>
            </a:r>
            <a:endParaRPr lang="fr-FR" sz="24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BCDD76B7-64D9-EC96-4CEA-DE8B1EBB3C45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A77504C-2A5D-C932-4B9F-63CD3A129E2A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5693718"/>
              </p:ext>
            </p:extLst>
          </p:nvPr>
        </p:nvGraphicFramePr>
        <p:xfrm>
          <a:off x="516129" y="-81301"/>
          <a:ext cx="13154393" cy="44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7858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352817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BCBC660C-119E-E6F7-7A81-28EED5D04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4687" y="1477218"/>
            <a:ext cx="6512754" cy="80096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045FEC-6753-4379-7618-62D70DAD5CCF}"/>
              </a:ext>
            </a:extLst>
          </p:cNvPr>
          <p:cNvSpPr/>
          <p:nvPr/>
        </p:nvSpPr>
        <p:spPr>
          <a:xfrm>
            <a:off x="2743200" y="2401457"/>
            <a:ext cx="8686800" cy="42660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Image 2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78619D5B-B8BC-F4A6-7F11-9DD030415A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132" y="357930"/>
            <a:ext cx="896406" cy="9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93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5061B-392C-8E74-FB3D-C37FDCAEF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777F44-9FAD-1D6C-BCDD-B2B08C58E1F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C3A2B7A-1F88-DD63-E93F-8C7509486143}"/>
              </a:ext>
            </a:extLst>
          </p:cNvPr>
          <p:cNvSpPr/>
          <p:nvPr/>
        </p:nvSpPr>
        <p:spPr>
          <a:xfrm>
            <a:off x="280673" y="1000978"/>
            <a:ext cx="13164293" cy="8943122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C5FD58C-5095-AAE3-227E-CBF292BA3BCF}"/>
              </a:ext>
            </a:extLst>
          </p:cNvPr>
          <p:cNvSpPr/>
          <p:nvPr/>
        </p:nvSpPr>
        <p:spPr>
          <a:xfrm>
            <a:off x="271034" y="415725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320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39EBAD-2511-9949-99A1-FEE75F6D5914}"/>
              </a:ext>
            </a:extLst>
          </p:cNvPr>
          <p:cNvSpPr txBox="1"/>
          <p:nvPr/>
        </p:nvSpPr>
        <p:spPr>
          <a:xfrm>
            <a:off x="1245300" y="562111"/>
            <a:ext cx="11830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 l’activité3, page 35. Il faut remettre en ordre les mots pour trouver les bonnes phrases. 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B9EFAD02-049C-4F09-148B-172EDA3036C7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2A96EBB3-67EB-146E-BB40-BCAABAC5EB6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12516261"/>
              </p:ext>
            </p:extLst>
          </p:nvPr>
        </p:nvGraphicFramePr>
        <p:xfrm>
          <a:off x="262497" y="-25633"/>
          <a:ext cx="13154393" cy="44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399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192399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3506105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3632585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630905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/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/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2" name="Image 1">
            <a:extLst>
              <a:ext uri="{FF2B5EF4-FFF2-40B4-BE49-F238E27FC236}">
                <a16:creationId xmlns:a16="http://schemas.microsoft.com/office/drawing/2014/main" id="{D416340B-4645-DC59-B5EC-218F2FF8A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687" y="1477218"/>
            <a:ext cx="6512754" cy="80096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70474B-6893-08F0-7D80-D6EEB70708DA}"/>
              </a:ext>
            </a:extLst>
          </p:cNvPr>
          <p:cNvSpPr/>
          <p:nvPr/>
        </p:nvSpPr>
        <p:spPr>
          <a:xfrm>
            <a:off x="3208559" y="6743701"/>
            <a:ext cx="8221441" cy="2743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399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DA28F-BAD2-F20A-09FD-77EA597F3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436CFBB-C370-595F-F20C-2DA71C9892AB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66A56E-F614-052B-767E-AE2A88A57360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0905E8B-77F0-B839-2EE2-0B088AC5856A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 </a:t>
            </a:r>
          </a:p>
          <a:p>
            <a:pPr algn="ctr" defTabSz="685834"/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/>
            <a:r>
              <a:rPr lang="fr-FR" sz="88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  <a:p>
            <a:pPr algn="ctr" defTabSz="685834">
              <a:lnSpc>
                <a:spcPts val="11099"/>
              </a:lnSpc>
            </a:pPr>
            <a:endParaRPr lang="fr-FR" sz="6000" b="1" dirty="0">
              <a:solidFill>
                <a:schemeClr val="bg2">
                  <a:lumMod val="50000"/>
                </a:schemeClr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5C9BBFCD-D0E4-F73E-2CC4-9A422EF33C72}"/>
              </a:ext>
            </a:extLst>
          </p:cNvPr>
          <p:cNvSpPr txBox="1"/>
          <p:nvPr/>
        </p:nvSpPr>
        <p:spPr>
          <a:xfrm>
            <a:off x="3015442" y="4258642"/>
            <a:ext cx="7685116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6911"/>
              </a:lnSpc>
            </a:pP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Dosis" pitchFamily="2" charset="0"/>
              </a:rPr>
              <a:t>Test de validation du </a:t>
            </a:r>
            <a:r>
              <a:rPr lang="en-US" sz="6000" b="1" dirty="0" err="1">
                <a:solidFill>
                  <a:schemeClr val="accent2">
                    <a:lumMod val="75000"/>
                  </a:schemeClr>
                </a:solidFill>
                <a:latin typeface="Dosis" pitchFamily="2" charset="0"/>
              </a:rPr>
              <a:t>palier</a:t>
            </a:r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latin typeface="Dosis" pitchFamily="2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204040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8E237-E108-E695-76EA-0582E47F6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09198B4-6B15-B658-763B-A65B8DD202B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9258D2F-4964-ACF6-3FFD-C4BBC6912B1C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299C4BF7-F015-66FA-7934-C9E5DC95DA3A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2DEE969B-4CF0-D122-CB86-E718A353275C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r>
                <a:rPr lang="fr-FR" sz="1400" dirty="0">
                  <a:solidFill>
                    <a:schemeClr val="accent5">
                      <a:lumMod val="75000"/>
                    </a:schemeClr>
                  </a:solidFill>
                  <a:latin typeface="Dosis" panose="02010703020202060003" pitchFamily="2" charset="0"/>
                </a:rPr>
                <a:t>livre</a:t>
              </a: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B84E5261-E797-CAF7-F71D-B42DC30C695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8645AB8D-D4B4-9F3D-EECF-6E6A4D4A51B6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AAD217-7FAE-BA43-F343-B1DDDD9DB1D6}"/>
              </a:ext>
            </a:extLst>
          </p:cNvPr>
          <p:cNvSpPr txBox="1"/>
          <p:nvPr/>
        </p:nvSpPr>
        <p:spPr>
          <a:xfrm>
            <a:off x="2333956" y="2015170"/>
            <a:ext cx="8683076" cy="144655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1"/>
                </a:solidFill>
                <a:latin typeface="Dosis" panose="02010703020202060003" pitchFamily="2" charset="0"/>
              </a:rPr>
              <a:t>Test du vocabulaire</a:t>
            </a:r>
          </a:p>
          <a:p>
            <a:pPr algn="ctr"/>
            <a:r>
              <a:rPr lang="fr-FR" sz="4000" b="1" dirty="0">
                <a:solidFill>
                  <a:schemeClr val="accent1"/>
                </a:solidFill>
                <a:latin typeface="Dosis" panose="02010703020202060003" pitchFamily="2" charset="0"/>
              </a:rPr>
              <a:t>-Palier 4-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326F4D06-089F-AD52-FC1A-0A5861372987}"/>
              </a:ext>
            </a:extLst>
          </p:cNvPr>
          <p:cNvSpPr txBox="1"/>
          <p:nvPr/>
        </p:nvSpPr>
        <p:spPr>
          <a:xfrm>
            <a:off x="1524000" y="3686774"/>
            <a:ext cx="1148686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Seuil de validation 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: 8 mots sur 10.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Passation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individuelle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L’enseignant(e) montre les images dans un ordre aléatoire.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Les mots du vocabulaire à tester sont: facteur- jaune- boucher- vétérinaire- tomber- tailleur- agneau- fenêtre- vieux.</a:t>
            </a:r>
            <a:endParaRPr lang="fr-FR" sz="2800" dirty="0">
              <a:latin typeface="Dosis" panose="02010703020202060003" pitchFamily="2" charset="0"/>
            </a:endParaRPr>
          </a:p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FF0000"/>
                </a:solidFill>
                <a:latin typeface="Dosis" panose="02010703020202060003" pitchFamily="2" charset="0"/>
              </a:rPr>
              <a:t>N.B: </a:t>
            </a:r>
            <a:r>
              <a:rPr lang="fr-FR" sz="3600" dirty="0">
                <a:solidFill>
                  <a:srgbClr val="FF0000"/>
                </a:solidFill>
                <a:highlight>
                  <a:srgbClr val="FFFF00"/>
                </a:highlight>
                <a:latin typeface="Dosis" panose="02010703020202060003" pitchFamily="2" charset="0"/>
              </a:rPr>
              <a:t>Le palier se valide par la lecture</a:t>
            </a:r>
            <a:r>
              <a:rPr lang="fr-FR" sz="2800" dirty="0">
                <a:latin typeface="Dosis" panose="02010703020202060003" pitchFamily="2" charset="0"/>
              </a:rPr>
              <a:t>,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tandis que le test de vocabulaire sert à suivre la progression des élèves. </a:t>
            </a:r>
            <a:endParaRPr lang="fr-FR" sz="2800" dirty="0">
              <a:solidFill>
                <a:schemeClr val="accent5">
                  <a:lumMod val="50000"/>
                </a:scheme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8F02850-EEDA-3C3A-1EDF-E06208D3A6A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3595272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8E0A-F897-702F-C5E2-29CB3824B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17DEC86-49E3-0E22-1767-64FF9215FAA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CF5A08C-B302-6E35-822B-D714801F457F}"/>
              </a:ext>
            </a:extLst>
          </p:cNvPr>
          <p:cNvSpPr/>
          <p:nvPr/>
        </p:nvSpPr>
        <p:spPr>
          <a:xfrm>
            <a:off x="275855" y="438502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DD0611E-2B97-2C3C-5EF1-B470D87D4098}"/>
              </a:ext>
            </a:extLst>
          </p:cNvPr>
          <p:cNvSpPr/>
          <p:nvPr/>
        </p:nvSpPr>
        <p:spPr>
          <a:xfrm>
            <a:off x="285753" y="342900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7B394EEA-B07A-4588-B307-70981011EF9B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635D0F-1913-D046-73C3-CB3EA214DA29}"/>
              </a:ext>
            </a:extLst>
          </p:cNvPr>
          <p:cNvSpPr txBox="1"/>
          <p:nvPr/>
        </p:nvSpPr>
        <p:spPr>
          <a:xfrm>
            <a:off x="1187163" y="438502"/>
            <a:ext cx="125539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18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Passation individuelle. Quel est le mot correspondant à chaque image?</a:t>
            </a:r>
          </a:p>
          <a:p>
            <a:pPr defTabSz="685818">
              <a:defRPr/>
            </a:pPr>
            <a:r>
              <a:rPr lang="fr-FR" sz="2400" i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 </a:t>
            </a:r>
            <a:r>
              <a:rPr lang="fr-FR" sz="225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L’enseignant(e) montre les images dans un ordre aléatoire pour chaque  élève</a:t>
            </a:r>
            <a:r>
              <a:rPr lang="fr-FR" sz="2400" i="1" dirty="0"/>
              <a:t>.</a:t>
            </a:r>
            <a:endParaRPr lang="fr-FR" sz="2000" i="1" dirty="0">
              <a:latin typeface="Dosis" panose="02010703020202060003" pitchFamily="2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05A82FD-DECC-BF4D-CD09-278C88AA6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918" y="2056585"/>
            <a:ext cx="1698143" cy="2280509"/>
          </a:xfrm>
          <a:prstGeom prst="roundRect">
            <a:avLst>
              <a:gd name="adj" fmla="val 34754"/>
            </a:avLst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350F4A9-E037-D76D-6FB3-F7D5AC07C8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2074" y="1980288"/>
            <a:ext cx="2186703" cy="207080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F0FA375-80C0-FE51-594E-27BBD2517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270" y="2079445"/>
            <a:ext cx="1845999" cy="204378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BF4F3DB-2D14-DB24-B35A-7B8F36BE18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242" y="1980288"/>
            <a:ext cx="1854340" cy="21118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7E8F613-5943-E72F-4873-A9EBA89473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76091" y="2321665"/>
            <a:ext cx="2205955" cy="2089852"/>
          </a:xfrm>
          <a:prstGeom prst="rect">
            <a:avLst/>
          </a:prstGeom>
        </p:spPr>
      </p:pic>
      <p:pic>
        <p:nvPicPr>
          <p:cNvPr id="24" name="Espace réservé du contenu 4">
            <a:extLst>
              <a:ext uri="{FF2B5EF4-FFF2-40B4-BE49-F238E27FC236}">
                <a16:creationId xmlns:a16="http://schemas.microsoft.com/office/drawing/2014/main" id="{F84386A4-74D3-33E2-3101-188281F0E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7163" y="5143500"/>
            <a:ext cx="2248874" cy="195516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F4E377D-1352-1D2A-E9A8-FD32B218D3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3197" y="4418787"/>
            <a:ext cx="2486570" cy="25905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50CF4823-9C48-2220-BEA2-FFC3562EE0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07434" y="4984990"/>
            <a:ext cx="1943268" cy="227218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98FDF19B-D4B4-AFC5-5426-64208BC4E29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4678"/>
          <a:stretch>
            <a:fillRect/>
          </a:stretch>
        </p:blipFill>
        <p:spPr>
          <a:xfrm>
            <a:off x="6331113" y="4930745"/>
            <a:ext cx="2366216" cy="211185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CFC761D-2282-E6D1-AD41-614E3C927C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09" y="4984990"/>
            <a:ext cx="2014273" cy="20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58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43BB1-02ED-C4B3-CE87-182E5FCFF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AE52A8B-6A60-CE84-4744-21183D023CC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6EF01496-0CF7-E0BE-23D4-642211341A8C}"/>
              </a:ext>
            </a:extLst>
          </p:cNvPr>
          <p:cNvSpPr txBox="1"/>
          <p:nvPr/>
        </p:nvSpPr>
        <p:spPr>
          <a:xfrm>
            <a:off x="4782791" y="8639428"/>
            <a:ext cx="3785406" cy="209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34">
              <a:lnSpc>
                <a:spcPts val="1766"/>
              </a:lnSpc>
              <a:spcBef>
                <a:spcPct val="0"/>
              </a:spcBef>
            </a:pPr>
            <a:r>
              <a:rPr lang="en-US" sz="1262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7DA8BAE0-E461-13B3-09A2-514D04B83C7B}"/>
              </a:ext>
            </a:extLst>
          </p:cNvPr>
          <p:cNvGrpSpPr/>
          <p:nvPr/>
        </p:nvGrpSpPr>
        <p:grpSpPr>
          <a:xfrm>
            <a:off x="1009360" y="1463703"/>
            <a:ext cx="12001500" cy="7926101"/>
            <a:chOff x="0" y="0"/>
            <a:chExt cx="3895412" cy="2555175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CDACB41B-D071-D992-879D-75D7231F1932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defTabSz="685869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F6FBA8C5-C08C-39EA-D98D-C19BC941181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2" tIns="38102" rIns="38102" bIns="38102" rtlCol="0" anchor="ctr"/>
            <a:lstStyle/>
            <a:p>
              <a:pPr algn="ctr" defTabSz="685869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10" name="Freeform 7">
            <a:extLst>
              <a:ext uri="{FF2B5EF4-FFF2-40B4-BE49-F238E27FC236}">
                <a16:creationId xmlns:a16="http://schemas.microsoft.com/office/drawing/2014/main" id="{3FE70238-AF69-3876-C1A9-C874A21F19D9}"/>
              </a:ext>
            </a:extLst>
          </p:cNvPr>
          <p:cNvSpPr/>
          <p:nvPr/>
        </p:nvSpPr>
        <p:spPr>
          <a:xfrm>
            <a:off x="1318221" y="869870"/>
            <a:ext cx="929375" cy="892202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19B49-B13B-D036-DF43-B58C8340FC1C}"/>
              </a:ext>
            </a:extLst>
          </p:cNvPr>
          <p:cNvSpPr txBox="1"/>
          <p:nvPr/>
        </p:nvSpPr>
        <p:spPr>
          <a:xfrm>
            <a:off x="2333956" y="2015170"/>
            <a:ext cx="8683076" cy="1446550"/>
          </a:xfrm>
          <a:prstGeom prst="rect">
            <a:avLst/>
          </a:prstGeom>
          <a:ln w="28575">
            <a:solidFill>
              <a:srgbClr val="FFC000"/>
            </a:solidFill>
          </a:ln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fr-FR" sz="5400" b="1" dirty="0">
                <a:solidFill>
                  <a:schemeClr val="accent1"/>
                </a:solidFill>
                <a:latin typeface="Dosis" panose="02010703020202060003" pitchFamily="2" charset="0"/>
              </a:rPr>
              <a:t>Test de lecture</a:t>
            </a:r>
          </a:p>
          <a:p>
            <a:pPr algn="ctr"/>
            <a:r>
              <a:rPr lang="fr-FR" sz="4000" b="1" dirty="0">
                <a:solidFill>
                  <a:schemeClr val="accent1"/>
                </a:solidFill>
                <a:latin typeface="Dosis" panose="02010703020202060003" pitchFamily="2" charset="0"/>
              </a:rPr>
              <a:t>-Palier 4-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F0C28041-1E90-FA84-CA0D-7BB14719A4B3}"/>
              </a:ext>
            </a:extLst>
          </p:cNvPr>
          <p:cNvSpPr txBox="1"/>
          <p:nvPr/>
        </p:nvSpPr>
        <p:spPr>
          <a:xfrm>
            <a:off x="1524000" y="3686774"/>
            <a:ext cx="11486860" cy="5398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Seuil de validation 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: le nom ou le son de 8 lettres  sur 10.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Passation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</a:t>
            </a:r>
            <a:r>
              <a:rPr lang="fr-FR" sz="3200" dirty="0">
                <a:solidFill>
                  <a:schemeClr val="accent5">
                    <a:lumMod val="75000"/>
                  </a:schemeClr>
                </a:solidFill>
                <a:latin typeface="Dosis" panose="02010703020202060003" pitchFamily="2" charset="0"/>
              </a:rPr>
              <a:t> individuelle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.</a:t>
            </a:r>
          </a:p>
          <a:p>
            <a:pPr algn="ctr"/>
            <a:r>
              <a:rPr lang="fr-FR" sz="3600" dirty="0">
                <a:solidFill>
                  <a:srgbClr val="FF0000"/>
                </a:solidFill>
                <a:latin typeface="Dosis" panose="02010703020202060003" pitchFamily="2" charset="0"/>
              </a:rPr>
              <a:t>Le palier se valide par la lecture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:</a:t>
            </a:r>
            <a:r>
              <a:rPr lang="fr-FR" dirty="0"/>
              <a:t>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Si le seuil de 70 % n’est pas atteint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: reprendre la séance de rebrassage ou réenseigner les apprentissages non acquis, en ciblant les élèves encore en difficulté</a:t>
            </a: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Si l’objectif de 70 % ou plus est atteint : </a:t>
            </a:r>
            <a:r>
              <a:rPr lang="fr-FR" sz="3200" dirty="0">
                <a:solidFill>
                  <a:schemeClr val="accent5">
                    <a:lumMod val="50000"/>
                  </a:schemeClr>
                </a:solidFill>
                <a:latin typeface="Dosis" pitchFamily="2" charset="0"/>
              </a:rPr>
              <a:t>passer au palier 3, tout en tenant compte des élèves n’ayant pas validé le palier testé.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D2AB62A-F7B7-3662-CF81-371CFDD28DE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1711660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DA610-7530-129D-6656-B1766D26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D7FEB-9E1A-B1CC-8425-317ADD6A7CD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306EC1E-1B63-DAD7-9129-98E2AB99E744}"/>
              </a:ext>
            </a:extLst>
          </p:cNvPr>
          <p:cNvSpPr/>
          <p:nvPr/>
        </p:nvSpPr>
        <p:spPr>
          <a:xfrm>
            <a:off x="388644" y="354682"/>
            <a:ext cx="12913576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CCBD514-3368-F94E-CABE-BFCCC69EC89D}"/>
              </a:ext>
            </a:extLst>
          </p:cNvPr>
          <p:cNvSpPr/>
          <p:nvPr/>
        </p:nvSpPr>
        <p:spPr>
          <a:xfrm>
            <a:off x="413781" y="222115"/>
            <a:ext cx="1291357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90190BE6-AF03-224A-A189-60FFC4DA0A89}"/>
              </a:ext>
            </a:extLst>
          </p:cNvPr>
          <p:cNvSpPr/>
          <p:nvPr/>
        </p:nvSpPr>
        <p:spPr>
          <a:xfrm>
            <a:off x="516129" y="618604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C29932-28BC-A21E-FB32-984355EBC7FF}"/>
              </a:ext>
            </a:extLst>
          </p:cNvPr>
          <p:cNvSpPr txBox="1"/>
          <p:nvPr/>
        </p:nvSpPr>
        <p:spPr>
          <a:xfrm>
            <a:off x="1437879" y="392782"/>
            <a:ext cx="118894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18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Passation individuelle. Lis  les mots suivants</a:t>
            </a:r>
          </a:p>
          <a:p>
            <a:pPr defTabSz="685818">
              <a:defRPr/>
            </a:pPr>
            <a:r>
              <a:rPr lang="fr-FR" sz="2400" i="1" dirty="0">
                <a:solidFill>
                  <a:schemeClr val="accent5">
                    <a:lumMod val="50000"/>
                  </a:schemeClr>
                </a:solidFill>
                <a:latin typeface="Dosis" panose="02010703020202060003" pitchFamily="2" charset="0"/>
              </a:rPr>
              <a:t> </a:t>
            </a:r>
            <a:r>
              <a:rPr lang="fr-FR" sz="225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</a:rPr>
              <a:t>L’enseignant(e) montre les mots dans un ordre aléatoire</a:t>
            </a:r>
            <a:r>
              <a:rPr lang="fr-FR" sz="2400" i="1" dirty="0"/>
              <a:t>.</a:t>
            </a:r>
            <a:endParaRPr lang="fr-FR" sz="2000" i="1" dirty="0"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177EA4B-0509-82FA-C4BB-E942A4292599}"/>
              </a:ext>
            </a:extLst>
          </p:cNvPr>
          <p:cNvSpPr txBox="1"/>
          <p:nvPr/>
        </p:nvSpPr>
        <p:spPr>
          <a:xfrm>
            <a:off x="1162470" y="2019300"/>
            <a:ext cx="11353800" cy="6786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spcAft>
                <a:spcPts val="1350"/>
              </a:spcAft>
              <a:defRPr/>
            </a:pPr>
            <a:r>
              <a:rPr lang="fr-FR" sz="8000" b="1" kern="0" spc="480" dirty="0">
                <a:solidFill>
                  <a:srgbClr val="106585"/>
                </a:solidFill>
                <a:latin typeface="Dosis" pitchFamily="2" charset="0"/>
              </a:rPr>
              <a:t>drapeau              photo</a:t>
            </a:r>
            <a:endParaRPr lang="fr-FR" sz="8000" b="1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  <a:p>
            <a:pPr algn="ctr" defTabSz="1028752">
              <a:spcAft>
                <a:spcPts val="1350"/>
              </a:spcAft>
              <a:defRPr/>
            </a:pPr>
            <a:r>
              <a:rPr lang="fr-FR" sz="8000" b="1" kern="0" spc="480" dirty="0">
                <a:solidFill>
                  <a:srgbClr val="106585"/>
                </a:solidFill>
                <a:latin typeface="Dosis" pitchFamily="2" charset="0"/>
              </a:rPr>
              <a:t>signal              boucher   vétérinaire      tomber</a:t>
            </a:r>
          </a:p>
          <a:p>
            <a:pPr algn="ctr" defTabSz="1028752">
              <a:spcAft>
                <a:spcPts val="1350"/>
              </a:spcAft>
              <a:defRPr/>
            </a:pPr>
            <a:r>
              <a:rPr lang="fr-FR" sz="8000" b="1" kern="0" spc="480" dirty="0">
                <a:solidFill>
                  <a:srgbClr val="106585"/>
                </a:solidFill>
                <a:latin typeface="Dosis" pitchFamily="2" charset="0"/>
              </a:rPr>
              <a:t>ambulance          réveil</a:t>
            </a:r>
          </a:p>
          <a:p>
            <a:pPr algn="ctr" defTabSz="1028752">
              <a:spcAft>
                <a:spcPts val="1350"/>
              </a:spcAft>
              <a:defRPr/>
            </a:pPr>
            <a:r>
              <a:rPr lang="fr-FR" sz="8000" b="1" kern="0" spc="480" dirty="0">
                <a:solidFill>
                  <a:srgbClr val="106585"/>
                </a:solidFill>
                <a:latin typeface="Dosis" pitchFamily="2" charset="0"/>
              </a:rPr>
              <a:t>malin              dentiste</a:t>
            </a:r>
            <a:endParaRPr lang="fr-FR" sz="8000" b="1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0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B165543-4DBF-48F7-57E1-EF9DF479B2E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-1143000" y="0"/>
            <a:ext cx="15750159" cy="10287000"/>
            <a:chOff x="0" y="0"/>
            <a:chExt cx="13716000" cy="10287000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F708FCD2-6BF9-00A9-A27E-4ABFC613E86D}"/>
                </a:ext>
              </a:extLst>
            </p:cNvPr>
            <p:cNvSpPr/>
            <p:nvPr/>
          </p:nvSpPr>
          <p:spPr>
            <a:xfrm>
              <a:off x="0" y="0"/>
              <a:ext cx="13716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5555" b="-5555"/>
              </a:stretch>
            </a:blipFill>
          </p:spPr>
          <p:txBody>
            <a:bodyPr/>
            <a:lstStyle/>
            <a:p>
              <a:pPr defTabSz="914445">
                <a:defRPr/>
              </a:pPr>
              <a:endParaRPr lang="fr-MA"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EBF35789-EF5A-9231-2393-AA2D13C5F56A}"/>
                </a:ext>
              </a:extLst>
            </p:cNvPr>
            <p:cNvSpPr txBox="1"/>
            <p:nvPr/>
          </p:nvSpPr>
          <p:spPr>
            <a:xfrm>
              <a:off x="800100" y="1946591"/>
              <a:ext cx="2504182" cy="2104846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algn="ctr" defTabSz="914445">
                <a:lnSpc>
                  <a:spcPts val="2408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D3E0DBCB-E98C-6943-0AAE-117B0145F95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B880F6B-019B-D533-D569-3E486C493E3D}"/>
              </a:ext>
            </a:extLst>
          </p:cNvPr>
          <p:cNvGrpSpPr/>
          <p:nvPr/>
        </p:nvGrpSpPr>
        <p:grpSpPr>
          <a:xfrm>
            <a:off x="-224241" y="647699"/>
            <a:ext cx="13940241" cy="9004313"/>
            <a:chOff x="312517" y="227366"/>
            <a:chExt cx="8518967" cy="6196583"/>
          </a:xfrm>
        </p:grpSpPr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8C158567-4502-B310-DE89-009000674922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68DB3F4F-AC56-D5B8-B6B3-2933D5B57305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700" dirty="0">
                <a:latin typeface="Dosis" pitchFamily="2" charset="0"/>
              </a:endParaRP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420009C-4B5D-ADDB-AB42-273A4C4ED63E}"/>
                </a:ext>
              </a:extLst>
            </p:cNvPr>
            <p:cNvSpPr/>
            <p:nvPr/>
          </p:nvSpPr>
          <p:spPr>
            <a:xfrm rot="5400000" flipH="1">
              <a:off x="-463198" y="2017096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technique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9A18EDE-8FD4-9098-1951-634F9EC90D5E}"/>
                </a:ext>
              </a:extLst>
            </p:cNvPr>
            <p:cNvSpPr/>
            <p:nvPr/>
          </p:nvSpPr>
          <p:spPr>
            <a:xfrm rot="5400000" flipH="1">
              <a:off x="-463198" y="4818960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didactique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8BB73FE-82DE-3657-B2B0-82B688E20DEB}"/>
              </a:ext>
            </a:extLst>
          </p:cNvPr>
          <p:cNvGrpSpPr/>
          <p:nvPr/>
        </p:nvGrpSpPr>
        <p:grpSpPr>
          <a:xfrm>
            <a:off x="1197375" y="1778358"/>
            <a:ext cx="11526033" cy="3385609"/>
            <a:chOff x="-3805047" y="3869835"/>
            <a:chExt cx="6297262" cy="2753069"/>
          </a:xfrm>
        </p:grpSpPr>
        <p:sp>
          <p:nvSpPr>
            <p:cNvPr id="35" name="Rectangle : coins arrondis 18 - 2">
              <a:extLst>
                <a:ext uri="{FF2B5EF4-FFF2-40B4-BE49-F238E27FC236}">
                  <a16:creationId xmlns:a16="http://schemas.microsoft.com/office/drawing/2014/main" id="{E66AB5C8-1D1D-D857-E7DC-482198A1642B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37" name="Rectangle : coins arrondis 18 - 2">
              <a:extLst>
                <a:ext uri="{FF2B5EF4-FFF2-40B4-BE49-F238E27FC236}">
                  <a16:creationId xmlns:a16="http://schemas.microsoft.com/office/drawing/2014/main" id="{49B01AB1-339A-45D5-E17A-8182AEF93E2B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Projection ajustée</a:t>
              </a:r>
            </a:p>
          </p:txBody>
        </p:sp>
        <p:sp>
          <p:nvSpPr>
            <p:cNvPr id="38" name="Rectangle : coins arrondis 18 - 2">
              <a:extLst>
                <a:ext uri="{FF2B5EF4-FFF2-40B4-BE49-F238E27FC236}">
                  <a16:creationId xmlns:a16="http://schemas.microsoft.com/office/drawing/2014/main" id="{247B1C7C-160A-B0C4-5222-0611986D667B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39" name="Rectangle : coins arrondis 18 - 2">
              <a:extLst>
                <a:ext uri="{FF2B5EF4-FFF2-40B4-BE49-F238E27FC236}">
                  <a16:creationId xmlns:a16="http://schemas.microsoft.com/office/drawing/2014/main" id="{121C533F-5211-C2F1-3EAD-800CFB01A50B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Pointeur</a:t>
              </a:r>
            </a:p>
          </p:txBody>
        </p:sp>
        <p:sp>
          <p:nvSpPr>
            <p:cNvPr id="40" name="Rectangle : coins arrondis 18 - 2">
              <a:extLst>
                <a:ext uri="{FF2B5EF4-FFF2-40B4-BE49-F238E27FC236}">
                  <a16:creationId xmlns:a16="http://schemas.microsoft.com/office/drawing/2014/main" id="{B0015994-FBA8-0CC0-7192-15FB914433A0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1" name="Rectangle : coins arrondis 18 - 2">
              <a:extLst>
                <a:ext uri="{FF2B5EF4-FFF2-40B4-BE49-F238E27FC236}">
                  <a16:creationId xmlns:a16="http://schemas.microsoft.com/office/drawing/2014/main" id="{5494C38E-FD8B-EFAD-06C0-221FC7E8BC80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PC + PPT </a:t>
              </a:r>
            </a:p>
          </p:txBody>
        </p:sp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C00D0206-309B-76C5-3DCA-42E6982B78F6}"/>
              </a:ext>
            </a:extLst>
          </p:cNvPr>
          <p:cNvGrpSpPr/>
          <p:nvPr/>
        </p:nvGrpSpPr>
        <p:grpSpPr>
          <a:xfrm>
            <a:off x="1197375" y="5980964"/>
            <a:ext cx="11526033" cy="3385609"/>
            <a:chOff x="-3805047" y="3869835"/>
            <a:chExt cx="6297262" cy="2753069"/>
          </a:xfrm>
        </p:grpSpPr>
        <p:sp>
          <p:nvSpPr>
            <p:cNvPr id="43" name="Rectangle : coins arrondis 18 - 2">
              <a:extLst>
                <a:ext uri="{FF2B5EF4-FFF2-40B4-BE49-F238E27FC236}">
                  <a16:creationId xmlns:a16="http://schemas.microsoft.com/office/drawing/2014/main" id="{D8B61545-1988-9D14-609D-4093874F1CF0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4" name="Rectangle : coins arrondis 18 - 2">
              <a:extLst>
                <a:ext uri="{FF2B5EF4-FFF2-40B4-BE49-F238E27FC236}">
                  <a16:creationId xmlns:a16="http://schemas.microsoft.com/office/drawing/2014/main" id="{94DDF271-4916-F1E1-8B60-CCD2DD8F3744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45" name="Rectangle : coins arrondis 18 - 2">
              <a:extLst>
                <a:ext uri="{FF2B5EF4-FFF2-40B4-BE49-F238E27FC236}">
                  <a16:creationId xmlns:a16="http://schemas.microsoft.com/office/drawing/2014/main" id="{C86BE406-9691-131D-B279-28A8CE99F520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6" name="Rectangle : coins arrondis 18 - 2">
              <a:extLst>
                <a:ext uri="{FF2B5EF4-FFF2-40B4-BE49-F238E27FC236}">
                  <a16:creationId xmlns:a16="http://schemas.microsoft.com/office/drawing/2014/main" id="{CD2DBE1D-B56C-985F-96AE-BCDDCE0F0E37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47" name="Rectangle : coins arrondis 18 - 2">
              <a:extLst>
                <a:ext uri="{FF2B5EF4-FFF2-40B4-BE49-F238E27FC236}">
                  <a16:creationId xmlns:a16="http://schemas.microsoft.com/office/drawing/2014/main" id="{6BD78D22-5948-B7AB-2EB6-BA8E82FEDF5B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48" name="Rectangle : coins arrondis 18 - 2">
              <a:extLst>
                <a:ext uri="{FF2B5EF4-FFF2-40B4-BE49-F238E27FC236}">
                  <a16:creationId xmlns:a16="http://schemas.microsoft.com/office/drawing/2014/main" id="{8419E73E-BAAB-43E5-A165-5A05A592822B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  <a:endParaRPr kumimoji="0" lang="ar-MA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49" name="Image 48">
            <a:extLst>
              <a:ext uri="{FF2B5EF4-FFF2-40B4-BE49-F238E27FC236}">
                <a16:creationId xmlns:a16="http://schemas.microsoft.com/office/drawing/2014/main" id="{DAD49D37-0D76-267B-BAB0-985F4C78A59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887039" y="2262372"/>
            <a:ext cx="1949421" cy="1709956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A18E004F-9791-13E7-B666-44CA5A37F2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0829" y="2029246"/>
            <a:ext cx="1994341" cy="1992214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259E2772-B305-A781-A0E6-A00F85484D6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00487" y="2574326"/>
            <a:ext cx="2702072" cy="1073793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069D2DAA-D662-9A10-8808-87390189095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/>
          <a:srcRect l="1" t="974" r="78882" b="31320"/>
          <a:stretch/>
        </p:blipFill>
        <p:spPr>
          <a:xfrm>
            <a:off x="1816619" y="6367292"/>
            <a:ext cx="2305282" cy="1648594"/>
          </a:xfrm>
          <a:prstGeom prst="rect">
            <a:avLst/>
          </a:prstGeom>
        </p:spPr>
      </p:pic>
      <p:pic>
        <p:nvPicPr>
          <p:cNvPr id="54" name="Image 53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E7EE16A7-7F79-0B04-5447-FAF30924ED6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5951947" y="6321865"/>
            <a:ext cx="1812103" cy="173944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D1D00A1-907D-5353-342A-700097BDFC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77859" y="6361276"/>
            <a:ext cx="1421522" cy="19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3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7E8C24-DA99-38B5-645D-DE7B164DE1F3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DAF020A-9247-3E51-467E-810529B131B9}"/>
              </a:ext>
            </a:extLst>
          </p:cNvPr>
          <p:cNvSpPr/>
          <p:nvPr/>
        </p:nvSpPr>
        <p:spPr>
          <a:xfrm>
            <a:off x="275854" y="342900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63EB4A4-3A46-952B-7425-A46965B3E722}"/>
              </a:ext>
            </a:extLst>
          </p:cNvPr>
          <p:cNvSpPr/>
          <p:nvPr/>
        </p:nvSpPr>
        <p:spPr>
          <a:xfrm>
            <a:off x="342901" y="1485902"/>
            <a:ext cx="13030202" cy="7179961"/>
          </a:xfrm>
          <a:prstGeom prst="roundRect">
            <a:avLst>
              <a:gd name="adj" fmla="val 9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33" name="Bulle narrative : rectangle à coins arrondis 32">
            <a:extLst>
              <a:ext uri="{FF2B5EF4-FFF2-40B4-BE49-F238E27FC236}">
                <a16:creationId xmlns:a16="http://schemas.microsoft.com/office/drawing/2014/main" id="{6B171BFB-CFF9-9341-D11E-479BA567AFB6}"/>
              </a:ext>
            </a:extLst>
          </p:cNvPr>
          <p:cNvSpPr/>
          <p:nvPr/>
        </p:nvSpPr>
        <p:spPr>
          <a:xfrm>
            <a:off x="5684866" y="3607199"/>
            <a:ext cx="6811933" cy="2452636"/>
          </a:xfrm>
          <a:prstGeom prst="wedgeRoundRectCallout">
            <a:avLst>
              <a:gd name="adj1" fmla="val -86230"/>
              <a:gd name="adj2" fmla="val -12353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srgbClr val="215968"/>
              </a:solidFill>
              <a:latin typeface="Dosis" pitchFamily="2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9874B0F-145F-42B0-6385-4A51EAD1F300}"/>
              </a:ext>
            </a:extLst>
          </p:cNvPr>
          <p:cNvSpPr txBox="1"/>
          <p:nvPr/>
        </p:nvSpPr>
        <p:spPr>
          <a:xfrm flipH="1">
            <a:off x="5832100" y="3712339"/>
            <a:ext cx="65174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34"/>
            <a:endParaRPr lang="fr-MA" sz="3200" b="1" dirty="0">
              <a:solidFill>
                <a:srgbClr val="215968"/>
              </a:solidFill>
              <a:latin typeface="Dosis" pitchFamily="2" charset="0"/>
            </a:endParaRPr>
          </a:p>
          <a:p>
            <a:pPr algn="ctr" defTabSz="685834"/>
            <a:r>
              <a:rPr lang="fr-MA" sz="3200" b="1" dirty="0">
                <a:solidFill>
                  <a:srgbClr val="215968"/>
                </a:solidFill>
                <a:latin typeface="Dosis" pitchFamily="2" charset="0"/>
              </a:rPr>
              <a:t>La séance d’aujourd’hui est terminée</a:t>
            </a:r>
          </a:p>
          <a:p>
            <a:pPr algn="ctr" defTabSz="685834"/>
            <a:r>
              <a:rPr lang="fr-MA" sz="3200" b="1" dirty="0">
                <a:solidFill>
                  <a:srgbClr val="215968"/>
                </a:solidFill>
                <a:latin typeface="Dosis" pitchFamily="2" charset="0"/>
              </a:rPr>
              <a:t> </a:t>
            </a:r>
          </a:p>
          <a:p>
            <a:pPr algn="ctr" defTabSz="685834"/>
            <a:r>
              <a:rPr lang="fr-MA" sz="3200" b="1" dirty="0">
                <a:solidFill>
                  <a:srgbClr val="215968"/>
                </a:solidFill>
                <a:latin typeface="Dosis" pitchFamily="2" charset="0"/>
              </a:rPr>
              <a:t>A demain ! </a:t>
            </a:r>
          </a:p>
          <a:p>
            <a:pPr marL="514364" indent="-514364" defTabSz="685834">
              <a:buFontTx/>
              <a:buChar char="-"/>
            </a:pPr>
            <a:endParaRPr lang="fr-MA" sz="3200" b="1" dirty="0">
              <a:solidFill>
                <a:srgbClr val="EEECE1">
                  <a:lumMod val="25000"/>
                </a:srgbClr>
              </a:solidFill>
              <a:latin typeface="Dosis" pitchFamily="2" charset="0"/>
            </a:endParaRPr>
          </a:p>
        </p:txBody>
      </p:sp>
      <p:pic>
        <p:nvPicPr>
          <p:cNvPr id="7" name="Image 6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CE009262-ECC6-6453-617E-99EABA52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" y="3390900"/>
            <a:ext cx="532118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632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84DB-06AD-D0E2-8538-3F09DE4C4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27F43D-2AAC-3924-3C8D-F1B03F83B31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8286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5555" b="-5555"/>
            </a:stretch>
          </a:blipFill>
        </p:spPr>
        <p:txBody>
          <a:bodyPr/>
          <a:lstStyle/>
          <a:p>
            <a:pPr marL="0" marR="0" lvl="0" indent="0" algn="just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3FF3D4-5F97-F646-3844-63C78EA24D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868997" y="275037"/>
            <a:ext cx="4425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MA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 l’enseignant (e)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9242F9B-4AEB-BD76-F321-C208D128D45D}"/>
              </a:ext>
            </a:extLst>
          </p:cNvPr>
          <p:cNvGrpSpPr/>
          <p:nvPr/>
        </p:nvGrpSpPr>
        <p:grpSpPr>
          <a:xfrm>
            <a:off x="513805" y="342900"/>
            <a:ext cx="12408211" cy="9294456"/>
            <a:chOff x="312517" y="227366"/>
            <a:chExt cx="8518967" cy="6196583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8F5EE306-3E44-3D7B-5BB4-7D3421C2E243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C7ECC7D-E25B-80B4-444C-55A3BB059559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700" dirty="0">
                <a:latin typeface="Dosis" pitchFamily="2" charset="0"/>
              </a:endParaRPr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3A2566D-5520-DAAF-8D1F-7D8332ADF52F}"/>
                </a:ext>
              </a:extLst>
            </p:cNvPr>
            <p:cNvSpPr/>
            <p:nvPr/>
          </p:nvSpPr>
          <p:spPr>
            <a:xfrm flipH="1">
              <a:off x="2048059" y="368699"/>
              <a:ext cx="4970000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Pictogrammes pour la gestion de la séance. </a:t>
              </a:r>
              <a:endParaRPr lang="ar-MA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73011423-B9FB-0F83-B5A1-13CDF18D50C7}"/>
              </a:ext>
            </a:extLst>
          </p:cNvPr>
          <p:cNvGrpSpPr/>
          <p:nvPr/>
        </p:nvGrpSpPr>
        <p:grpSpPr>
          <a:xfrm>
            <a:off x="981248" y="1720589"/>
            <a:ext cx="11733013" cy="7588800"/>
            <a:chOff x="927300" y="1714500"/>
            <a:chExt cx="11861398" cy="7588800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BC1FA995-CAA2-AE95-E9F6-5D9E56FDAD54}"/>
                </a:ext>
              </a:extLst>
            </p:cNvPr>
            <p:cNvGrpSpPr/>
            <p:nvPr/>
          </p:nvGrpSpPr>
          <p:grpSpPr>
            <a:xfrm>
              <a:off x="927300" y="5617007"/>
              <a:ext cx="11861398" cy="3686293"/>
              <a:chOff x="879241" y="2081147"/>
              <a:chExt cx="15157229" cy="3686293"/>
            </a:xfrm>
          </p:grpSpPr>
          <p:grpSp>
            <p:nvGrpSpPr>
              <p:cNvPr id="43" name="Groupe 42">
                <a:extLst>
                  <a:ext uri="{FF2B5EF4-FFF2-40B4-BE49-F238E27FC236}">
                    <a16:creationId xmlns:a16="http://schemas.microsoft.com/office/drawing/2014/main" id="{E158EF12-D2CB-A3FF-098D-5AB67BD51FB7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52" name="Rectangle : coins arrondis 18 - 2">
                  <a:extLst>
                    <a:ext uri="{FF2B5EF4-FFF2-40B4-BE49-F238E27FC236}">
                      <a16:creationId xmlns:a16="http://schemas.microsoft.com/office/drawing/2014/main" id="{74A4870A-2223-67C2-B0EC-BCF3A4F10399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53" name="Rectangle : coins arrondis 18 - 2">
                  <a:extLst>
                    <a:ext uri="{FF2B5EF4-FFF2-40B4-BE49-F238E27FC236}">
                      <a16:creationId xmlns:a16="http://schemas.microsoft.com/office/drawing/2014/main" id="{1EDA6F81-318E-8C02-2B46-DAAF030FDBE5}"/>
                    </a:ext>
                  </a:extLst>
                </p:cNvPr>
                <p:cNvSpPr/>
                <p:nvPr/>
              </p:nvSpPr>
              <p:spPr>
                <a:xfrm flipH="1">
                  <a:off x="190445" y="4441960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Passage au tableau.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Un élève réalise la tâche. </a:t>
                  </a:r>
                </a:p>
              </p:txBody>
            </p:sp>
          </p:grpSp>
          <p:grpSp>
            <p:nvGrpSpPr>
              <p:cNvPr id="44" name="Groupe 43">
                <a:extLst>
                  <a:ext uri="{FF2B5EF4-FFF2-40B4-BE49-F238E27FC236}">
                    <a16:creationId xmlns:a16="http://schemas.microsoft.com/office/drawing/2014/main" id="{9D773EE3-80D7-D69E-C7BB-1E3132D166D2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50" name="Rectangle : coins arrondis 18 - 2">
                  <a:extLst>
                    <a:ext uri="{FF2B5EF4-FFF2-40B4-BE49-F238E27FC236}">
                      <a16:creationId xmlns:a16="http://schemas.microsoft.com/office/drawing/2014/main" id="{65C106B6-984B-54EF-8988-21C106032C95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51" name="Rectangle : coins arrondis 18 - 2">
                  <a:extLst>
                    <a:ext uri="{FF2B5EF4-FFF2-40B4-BE49-F238E27FC236}">
                      <a16:creationId xmlns:a16="http://schemas.microsoft.com/office/drawing/2014/main" id="{B1198DE2-FB54-4B81-84DC-EF9991D21CB1}"/>
                    </a:ext>
                  </a:extLst>
                </p:cNvPr>
                <p:cNvSpPr/>
                <p:nvPr/>
              </p:nvSpPr>
              <p:spPr>
                <a:xfrm flipH="1">
                  <a:off x="190445" y="4441960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Travail en binôme.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travaillent à deux . </a:t>
                  </a:r>
                  <a:endParaRPr kumimoji="0" lang="ar-MA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76A27635-36A8-C161-E414-C3C37024AA4C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86293"/>
                <a:chOff x="190446" y="2577358"/>
                <a:chExt cx="3016583" cy="2751266"/>
              </a:xfrm>
            </p:grpSpPr>
            <p:sp>
              <p:nvSpPr>
                <p:cNvPr id="46" name="Rectangle : coins arrondis 18 - 2">
                  <a:extLst>
                    <a:ext uri="{FF2B5EF4-FFF2-40B4-BE49-F238E27FC236}">
                      <a16:creationId xmlns:a16="http://schemas.microsoft.com/office/drawing/2014/main" id="{0D87C4EA-5121-2064-9F77-17D40C29762B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7" name="Rectangle : coins arrondis 18 - 2">
                  <a:extLst>
                    <a:ext uri="{FF2B5EF4-FFF2-40B4-BE49-F238E27FC236}">
                      <a16:creationId xmlns:a16="http://schemas.microsoft.com/office/drawing/2014/main" id="{CEEC63C3-7658-EF2F-82AF-37CBF83A6D6A}"/>
                    </a:ext>
                  </a:extLst>
                </p:cNvPr>
                <p:cNvSpPr/>
                <p:nvPr/>
              </p:nvSpPr>
              <p:spPr>
                <a:xfrm flipH="1">
                  <a:off x="190446" y="4441960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Pratique autonome.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L’enseignant(e)  circule entre les rangs. </a:t>
                  </a:r>
                  <a:endParaRPr kumimoji="0" lang="ar-MA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8" name="Rectangle : coins arrondis 18 - 2">
                  <a:extLst>
                    <a:ext uri="{FF2B5EF4-FFF2-40B4-BE49-F238E27FC236}">
                      <a16:creationId xmlns:a16="http://schemas.microsoft.com/office/drawing/2014/main" id="{BE956582-E98C-070F-EAB8-E64B2610299B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9" name="Rectangle : coins arrondis 18 - 2">
                  <a:extLst>
                    <a:ext uri="{FF2B5EF4-FFF2-40B4-BE49-F238E27FC236}">
                      <a16:creationId xmlns:a16="http://schemas.microsoft.com/office/drawing/2014/main" id="{C72CC5A6-D360-68FA-F457-A90C4545C9CD}"/>
                    </a:ext>
                  </a:extLst>
                </p:cNvPr>
                <p:cNvSpPr/>
                <p:nvPr/>
              </p:nvSpPr>
              <p:spPr>
                <a:xfrm flipH="1">
                  <a:off x="1767187" y="4441960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Devoir à la maison.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recopient leurs devoirs</a:t>
                  </a:r>
                </a:p>
              </p:txBody>
            </p:sp>
          </p:grp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368D5201-3DD6-60A7-144F-6B0B85078B42}"/>
                </a:ext>
              </a:extLst>
            </p:cNvPr>
            <p:cNvGrpSpPr/>
            <p:nvPr/>
          </p:nvGrpSpPr>
          <p:grpSpPr>
            <a:xfrm>
              <a:off x="927300" y="1714500"/>
              <a:ext cx="11861398" cy="3648780"/>
              <a:chOff x="879241" y="2081147"/>
              <a:chExt cx="15157229" cy="3648780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7A165859-027C-E527-F5EA-1A5F56E28841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41" name="Rectangle : coins arrondis 18 - 2">
                  <a:extLst>
                    <a:ext uri="{FF2B5EF4-FFF2-40B4-BE49-F238E27FC236}">
                      <a16:creationId xmlns:a16="http://schemas.microsoft.com/office/drawing/2014/main" id="{430F5EDF-4451-A9B9-E6AA-FFF1C5808923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2" name="Rectangle : coins arrondis 18 - 2">
                  <a:extLst>
                    <a:ext uri="{FF2B5EF4-FFF2-40B4-BE49-F238E27FC236}">
                      <a16:creationId xmlns:a16="http://schemas.microsoft.com/office/drawing/2014/main" id="{709C9248-CA69-7562-D943-9C82C2842B28}"/>
                    </a:ext>
                  </a:extLst>
                </p:cNvPr>
                <p:cNvSpPr/>
                <p:nvPr/>
              </p:nvSpPr>
              <p:spPr>
                <a:xfrm flipH="1">
                  <a:off x="190445" y="4413962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Modelage.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écoutent. </a:t>
                  </a:r>
                </a:p>
              </p:txBody>
            </p:sp>
          </p:grpSp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58B03B95-366E-9C0B-BFDE-455628C83D22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39" name="Rectangle : coins arrondis 18 - 2">
                  <a:extLst>
                    <a:ext uri="{FF2B5EF4-FFF2-40B4-BE49-F238E27FC236}">
                      <a16:creationId xmlns:a16="http://schemas.microsoft.com/office/drawing/2014/main" id="{514E6512-BEEE-8126-76AB-F4A0E859C64B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40" name="Rectangle : coins arrondis 18 - 2">
                  <a:extLst>
                    <a:ext uri="{FF2B5EF4-FFF2-40B4-BE49-F238E27FC236}">
                      <a16:creationId xmlns:a16="http://schemas.microsoft.com/office/drawing/2014/main" id="{71EF0337-508E-088B-CAEA-1713D63A4060}"/>
                    </a:ext>
                  </a:extLst>
                </p:cNvPr>
                <p:cNvSpPr/>
                <p:nvPr/>
              </p:nvSpPr>
              <p:spPr>
                <a:xfrm flipH="1">
                  <a:off x="190445" y="4413962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Questions directes.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 e) désigne des élèves</a:t>
                  </a:r>
                  <a:endParaRPr kumimoji="0" lang="ar-MA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ADF0922-BD23-4763-B4EC-136526A06549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48780"/>
                <a:chOff x="190446" y="2577358"/>
                <a:chExt cx="3016583" cy="2723268"/>
              </a:xfrm>
            </p:grpSpPr>
            <p:sp>
              <p:nvSpPr>
                <p:cNvPr id="35" name="Rectangle : coins arrondis 18 - 2">
                  <a:extLst>
                    <a:ext uri="{FF2B5EF4-FFF2-40B4-BE49-F238E27FC236}">
                      <a16:creationId xmlns:a16="http://schemas.microsoft.com/office/drawing/2014/main" id="{FFC310CD-5538-B04D-2902-D37BF99521C3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6" name="Rectangle : coins arrondis 18 - 2">
                  <a:extLst>
                    <a:ext uri="{FF2B5EF4-FFF2-40B4-BE49-F238E27FC236}">
                      <a16:creationId xmlns:a16="http://schemas.microsoft.com/office/drawing/2014/main" id="{FD1CA468-03A3-AA94-CAFE-569DCF32AE6C}"/>
                    </a:ext>
                  </a:extLst>
                </p:cNvPr>
                <p:cNvSpPr/>
                <p:nvPr/>
              </p:nvSpPr>
              <p:spPr>
                <a:xfrm flipH="1">
                  <a:off x="190446" y="4413962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Répétition chorale.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Toute la classe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participe. </a:t>
                  </a:r>
                </a:p>
              </p:txBody>
            </p:sp>
            <p:sp>
              <p:nvSpPr>
                <p:cNvPr id="37" name="Rectangle : coins arrondis 18 - 2">
                  <a:extLst>
                    <a:ext uri="{FF2B5EF4-FFF2-40B4-BE49-F238E27FC236}">
                      <a16:creationId xmlns:a16="http://schemas.microsoft.com/office/drawing/2014/main" id="{B6BE2EF8-0DE7-565C-C59A-9C86F57BDF66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8" name="Rectangle : coins arrondis 18 - 2">
                  <a:extLst>
                    <a:ext uri="{FF2B5EF4-FFF2-40B4-BE49-F238E27FC236}">
                      <a16:creationId xmlns:a16="http://schemas.microsoft.com/office/drawing/2014/main" id="{D4831129-F538-714D-07D7-F35757154E75}"/>
                    </a:ext>
                  </a:extLst>
                </p:cNvPr>
                <p:cNvSpPr/>
                <p:nvPr/>
              </p:nvSpPr>
              <p:spPr>
                <a:xfrm flipH="1">
                  <a:off x="1767187" y="4413962"/>
                  <a:ext cx="1439842" cy="88666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Observation. </a:t>
                  </a:r>
                </a:p>
                <a:p>
                  <a:pPr marL="0" marR="0" lvl="0" indent="0" algn="ctr" defTabSz="457200" rtl="0" eaLnBrk="1" fontAlgn="auto" latinLnBrk="0" hangingPunct="1">
                    <a:spcBef>
                      <a:spcPts val="0"/>
                    </a:spcBef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uLnTx/>
                      <a:uFillTx/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observent</a:t>
                  </a:r>
                  <a:endParaRPr kumimoji="0" lang="ar-MA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</p:grpSp>
      </p:grpSp>
      <p:pic>
        <p:nvPicPr>
          <p:cNvPr id="54" name="Image 53">
            <a:extLst>
              <a:ext uri="{FF2B5EF4-FFF2-40B4-BE49-F238E27FC236}">
                <a16:creationId xmlns:a16="http://schemas.microsoft.com/office/drawing/2014/main" id="{2FD0F5FA-7E26-55F0-4207-5896D22978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76" y="1964530"/>
            <a:ext cx="1981301" cy="2031472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5512FFF9-9E0A-9C27-0109-3946C0852C1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0" t="15392" r="7546" b="7116"/>
          <a:stretch/>
        </p:blipFill>
        <p:spPr>
          <a:xfrm>
            <a:off x="4205740" y="2119562"/>
            <a:ext cx="2065132" cy="1872552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E746FCC9-443E-1800-7E8D-ABF5C061D90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7409" y="2058554"/>
            <a:ext cx="1953730" cy="1869088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531F7CFC-1A65-FC99-2AA2-EFAC9477C44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410068" y="5990453"/>
            <a:ext cx="1878836" cy="1803149"/>
          </a:xfrm>
          <a:prstGeom prst="roundRect">
            <a:avLst>
              <a:gd name="adj" fmla="val 11078"/>
            </a:avLst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ADCB60BA-C1F7-125A-EC28-8FBDC81A93A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17" y="6031915"/>
            <a:ext cx="1750622" cy="1698823"/>
          </a:xfrm>
          <a:prstGeom prst="rect">
            <a:avLst/>
          </a:prstGeom>
        </p:spPr>
      </p:pic>
      <p:pic>
        <p:nvPicPr>
          <p:cNvPr id="59" name="Image 58" descr="Une image contenant dessin humoristique, dessin, illustration, croquis&#10;&#10;Description générée automatiquement">
            <a:extLst>
              <a:ext uri="{FF2B5EF4-FFF2-40B4-BE49-F238E27FC236}">
                <a16:creationId xmlns:a16="http://schemas.microsoft.com/office/drawing/2014/main" id="{DB3906AE-9ADD-915C-9255-95028FC4761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7600" y="2024160"/>
            <a:ext cx="1514121" cy="2063355"/>
          </a:xfrm>
          <a:prstGeom prst="rect">
            <a:avLst/>
          </a:prstGeom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727AAC13-BCEC-631A-3311-2E00166B7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994" y="5965886"/>
            <a:ext cx="1905001" cy="18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Image 60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11FFE867-8B64-F4EC-2252-3A2ED205986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68" y="6049233"/>
            <a:ext cx="1822346" cy="16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96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">
            <a:extLst>
              <a:ext uri="{FF2B5EF4-FFF2-40B4-BE49-F238E27FC236}">
                <a16:creationId xmlns:a16="http://schemas.microsoft.com/office/drawing/2014/main" id="{7C109445-F55E-DE60-7D27-858E1DB22C9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C6D6A489-F406-3292-97C0-95DDE4EF465D}"/>
              </a:ext>
            </a:extLst>
          </p:cNvPr>
          <p:cNvGrpSpPr/>
          <p:nvPr/>
        </p:nvGrpSpPr>
        <p:grpSpPr>
          <a:xfrm>
            <a:off x="983197" y="1333500"/>
            <a:ext cx="12001500" cy="7427948"/>
            <a:chOff x="0" y="0"/>
            <a:chExt cx="3895412" cy="2555175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A1BA34FA-79AF-67A8-87D2-D7B97195C3F6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ctr" defTabSz="685834">
                <a:defRPr/>
              </a:pPr>
              <a:endParaRPr lang="fr-MA" sz="160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5" name="TextBox 5">
              <a:extLst>
                <a:ext uri="{FF2B5EF4-FFF2-40B4-BE49-F238E27FC236}">
                  <a16:creationId xmlns:a16="http://schemas.microsoft.com/office/drawing/2014/main" id="{861A9722-8353-9D8F-0B17-E4548BBF22F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1" tIns="38101" rIns="38101" bIns="38101" rtlCol="0" anchor="ctr"/>
            <a:lstStyle/>
            <a:p>
              <a:pPr algn="ctr" defTabSz="685834">
                <a:lnSpc>
                  <a:spcPts val="2409"/>
                </a:lnSpc>
                <a:defRPr/>
              </a:pPr>
              <a:endParaRPr sz="1350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24" name="Freeform 7">
            <a:extLst>
              <a:ext uri="{FF2B5EF4-FFF2-40B4-BE49-F238E27FC236}">
                <a16:creationId xmlns:a16="http://schemas.microsoft.com/office/drawing/2014/main" id="{8B9C7CEF-D288-3ACF-5EFB-1E516A7EA05C}"/>
              </a:ext>
            </a:extLst>
          </p:cNvPr>
          <p:cNvSpPr/>
          <p:nvPr/>
        </p:nvSpPr>
        <p:spPr>
          <a:xfrm>
            <a:off x="1179966" y="571500"/>
            <a:ext cx="929375" cy="892201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257842" y="1712990"/>
            <a:ext cx="7520365" cy="542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85800">
              <a:lnSpc>
                <a:spcPts val="4199"/>
              </a:lnSpc>
              <a:defRPr/>
            </a:pPr>
            <a:r>
              <a:rPr lang="en-US" sz="3600" dirty="0">
                <a:solidFill>
                  <a:srgbClr val="1F497D"/>
                </a:solidFill>
                <a:latin typeface="Carelia"/>
              </a:rPr>
              <a:t>Plan de la séance 10 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520975FF-C4E0-5D86-270B-BF29A19BF229}"/>
              </a:ext>
            </a:extLst>
          </p:cNvPr>
          <p:cNvSpPr txBox="1"/>
          <p:nvPr/>
        </p:nvSpPr>
        <p:spPr>
          <a:xfrm>
            <a:off x="1457379" y="3699359"/>
            <a:ext cx="407974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2400" dirty="0">
                <a:solidFill>
                  <a:srgbClr val="8DC63F"/>
                </a:solidFill>
                <a:latin typeface="Carelia"/>
              </a:rPr>
              <a:t>   </a:t>
            </a:r>
            <a:endParaRPr lang="en-US" sz="2400" dirty="0">
              <a:solidFill>
                <a:srgbClr val="106585"/>
              </a:solidFill>
              <a:latin typeface="Carelia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37F3FF47-A181-13AB-6870-33D6FABA820F}"/>
              </a:ext>
            </a:extLst>
          </p:cNvPr>
          <p:cNvSpPr txBox="1"/>
          <p:nvPr/>
        </p:nvSpPr>
        <p:spPr>
          <a:xfrm>
            <a:off x="3010780" y="5487936"/>
            <a:ext cx="6511449" cy="411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3200" dirty="0">
                <a:solidFill>
                  <a:srgbClr val="106585"/>
                </a:solidFill>
                <a:latin typeface="Carelia"/>
              </a:rPr>
              <a:t>    3. </a:t>
            </a:r>
            <a:r>
              <a:rPr lang="fr-MA" sz="3200" dirty="0">
                <a:solidFill>
                  <a:srgbClr val="106585"/>
                </a:solidFill>
                <a:latin typeface="Carelia"/>
              </a:rPr>
              <a:t>Rebrassage de la lecture</a:t>
            </a:r>
            <a:endParaRPr lang="en-US" sz="3200" dirty="0">
              <a:solidFill>
                <a:srgbClr val="106585"/>
              </a:solidFill>
              <a:latin typeface="Carelia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AE6C1C41-DB0E-EB18-709F-86830A881F23}"/>
              </a:ext>
            </a:extLst>
          </p:cNvPr>
          <p:cNvSpPr txBox="1"/>
          <p:nvPr/>
        </p:nvSpPr>
        <p:spPr>
          <a:xfrm>
            <a:off x="3083484" y="3322172"/>
            <a:ext cx="2965418" cy="411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3200" dirty="0">
                <a:solidFill>
                  <a:srgbClr val="8DC63F"/>
                </a:solidFill>
                <a:latin typeface="Carelia"/>
              </a:rPr>
              <a:t>    </a:t>
            </a:r>
            <a:r>
              <a:rPr lang="en-US" sz="3200" dirty="0">
                <a:solidFill>
                  <a:srgbClr val="106585"/>
                </a:solidFill>
                <a:latin typeface="Carelia"/>
              </a:rPr>
              <a:t>1.Rituel</a:t>
            </a: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62D5657B-BE79-BE5F-8DF7-DAFA860B9E8D}"/>
              </a:ext>
            </a:extLst>
          </p:cNvPr>
          <p:cNvSpPr txBox="1"/>
          <p:nvPr/>
        </p:nvSpPr>
        <p:spPr>
          <a:xfrm>
            <a:off x="1692101" y="5167660"/>
            <a:ext cx="10157725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6690" lvl="1" defTabSz="685800">
              <a:lnSpc>
                <a:spcPts val="2291"/>
              </a:lnSpc>
              <a:spcAft>
                <a:spcPts val="450"/>
              </a:spcAft>
              <a:defRPr/>
            </a:pPr>
            <a:r>
              <a:rPr lang="pt-B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Dosis" pitchFamily="2" charset="0"/>
                <a:ea typeface="Cambria" panose="02040503050406030204" pitchFamily="18" charset="0"/>
              </a:rPr>
              <a:t>   </a:t>
            </a:r>
            <a:endParaRPr lang="en-US" sz="2550" dirty="0">
              <a:solidFill>
                <a:prstClr val="black">
                  <a:lumMod val="75000"/>
                  <a:lumOff val="25000"/>
                </a:prstClr>
              </a:solidFill>
              <a:latin typeface="Dosis" pitchFamily="2" charset="0"/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D7802530-3095-C792-91F3-9A931590EAAC}"/>
              </a:ext>
            </a:extLst>
          </p:cNvPr>
          <p:cNvSpPr txBox="1"/>
          <p:nvPr/>
        </p:nvSpPr>
        <p:spPr>
          <a:xfrm>
            <a:off x="3010780" y="4386746"/>
            <a:ext cx="7520365" cy="411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3200" dirty="0">
                <a:solidFill>
                  <a:srgbClr val="106585"/>
                </a:solidFill>
                <a:latin typeface="Carelia"/>
              </a:rPr>
              <a:t>    2.  </a:t>
            </a:r>
            <a:r>
              <a:rPr lang="en-US" sz="3200" dirty="0" err="1">
                <a:solidFill>
                  <a:srgbClr val="106585"/>
                </a:solidFill>
                <a:latin typeface="Carelia"/>
              </a:rPr>
              <a:t>Rebrassage</a:t>
            </a:r>
            <a:r>
              <a:rPr lang="en-US" sz="3200" dirty="0">
                <a:solidFill>
                  <a:srgbClr val="106585"/>
                </a:solidFill>
                <a:latin typeface="Carelia"/>
              </a:rPr>
              <a:t> du  </a:t>
            </a:r>
            <a:r>
              <a:rPr lang="en-US" sz="3200" dirty="0" err="1">
                <a:solidFill>
                  <a:srgbClr val="106585"/>
                </a:solidFill>
                <a:latin typeface="Carelia"/>
              </a:rPr>
              <a:t>vocabulaire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latin typeface="Carelia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18F8EA67-BF7E-65A3-1CCD-5614884CF1B6}"/>
              </a:ext>
            </a:extLst>
          </p:cNvPr>
          <p:cNvSpPr txBox="1"/>
          <p:nvPr/>
        </p:nvSpPr>
        <p:spPr>
          <a:xfrm>
            <a:off x="3032022" y="6723871"/>
            <a:ext cx="9388578" cy="411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3026"/>
              </a:lnSpc>
              <a:defRPr/>
            </a:pPr>
            <a:r>
              <a:rPr lang="en-US" sz="3200" dirty="0">
                <a:solidFill>
                  <a:srgbClr val="106585"/>
                </a:solidFill>
                <a:latin typeface="Carelia"/>
              </a:rPr>
              <a:t>    4. </a:t>
            </a:r>
            <a:r>
              <a:rPr lang="fr-MA" sz="3200" dirty="0">
                <a:solidFill>
                  <a:srgbClr val="106585"/>
                </a:solidFill>
                <a:latin typeface="Carelia"/>
              </a:rPr>
              <a:t>Passation du test de validation du palier 4</a:t>
            </a:r>
            <a:endParaRPr lang="en-US" sz="3200" dirty="0">
              <a:solidFill>
                <a:srgbClr val="106585"/>
              </a:solidFill>
              <a:latin typeface="Carelia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523197-8982-73B4-6994-7B40341F128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958395" y="357557"/>
            <a:ext cx="464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5">
              <a:defRPr/>
            </a:pPr>
            <a:r>
              <a:rPr lang="fr-MA" sz="2000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Pour l’enseignant ( e ) </a:t>
            </a:r>
          </a:p>
        </p:txBody>
      </p:sp>
    </p:spTree>
    <p:extLst>
      <p:ext uri="{BB962C8B-B14F-4D97-AF65-F5344CB8AC3E}">
        <p14:creationId xmlns:p14="http://schemas.microsoft.com/office/powerpoint/2010/main" val="96907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5A196-0D03-F749-8501-C568B82D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059BA2-8C1A-6FEF-5F9A-FC719DB8DBE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83A34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AEE6DD-16E4-CE75-DB1F-DC9C60DD79BC}"/>
              </a:ext>
            </a:extLst>
          </p:cNvPr>
          <p:cNvSpPr/>
          <p:nvPr/>
        </p:nvSpPr>
        <p:spPr>
          <a:xfrm>
            <a:off x="275854" y="342900"/>
            <a:ext cx="13164293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B5FDAA7-1FB0-58C4-C153-BEF09720A2E7}"/>
              </a:ext>
            </a:extLst>
          </p:cNvPr>
          <p:cNvSpPr/>
          <p:nvPr/>
        </p:nvSpPr>
        <p:spPr>
          <a:xfrm>
            <a:off x="285753" y="342900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EEDDC6B7-CAD5-F3E6-5F1E-CF33FA3A5217}"/>
              </a:ext>
            </a:extLst>
          </p:cNvPr>
          <p:cNvSpPr/>
          <p:nvPr/>
        </p:nvSpPr>
        <p:spPr>
          <a:xfrm>
            <a:off x="562942" y="598983"/>
            <a:ext cx="415519" cy="286411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34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6C96612-8ADA-2516-5D6E-90142027279A}"/>
              </a:ext>
            </a:extLst>
          </p:cNvPr>
          <p:cNvSpPr txBox="1"/>
          <p:nvPr/>
        </p:nvSpPr>
        <p:spPr>
          <a:xfrm>
            <a:off x="1254314" y="388022"/>
            <a:ext cx="9931167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25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vos ardoises et vos livrets de français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120C3E-68FC-9D86-45DB-1E5CCE50FB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561" y="342900"/>
            <a:ext cx="1072972" cy="992461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A0F5B73-4673-B158-7158-DF81D6459657}"/>
              </a:ext>
            </a:extLst>
          </p:cNvPr>
          <p:cNvGrpSpPr/>
          <p:nvPr/>
        </p:nvGrpSpPr>
        <p:grpSpPr>
          <a:xfrm>
            <a:off x="989239" y="3859170"/>
            <a:ext cx="11506508" cy="3533358"/>
            <a:chOff x="-3805047" y="3869835"/>
            <a:chExt cx="6297262" cy="2753069"/>
          </a:xfrm>
        </p:grpSpPr>
        <p:sp>
          <p:nvSpPr>
            <p:cNvPr id="9" name="Rectangle : coins arrondis 18 - 2">
              <a:extLst>
                <a:ext uri="{FF2B5EF4-FFF2-40B4-BE49-F238E27FC236}">
                  <a16:creationId xmlns:a16="http://schemas.microsoft.com/office/drawing/2014/main" id="{06AE3FB6-617E-30CE-17D9-E4944BB22D51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0" name="Rectangle : coins arrondis 18 - 2">
              <a:extLst>
                <a:ext uri="{FF2B5EF4-FFF2-40B4-BE49-F238E27FC236}">
                  <a16:creationId xmlns:a16="http://schemas.microsoft.com/office/drawing/2014/main" id="{AD7D1A10-A7C4-A797-618D-2504E07EB108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2DB4658C-20DC-72AA-17DA-FB2A1D58EE00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2" name="Rectangle : coins arrondis 18 - 2">
              <a:extLst>
                <a:ext uri="{FF2B5EF4-FFF2-40B4-BE49-F238E27FC236}">
                  <a16:creationId xmlns:a16="http://schemas.microsoft.com/office/drawing/2014/main" id="{5BCD92FE-BC16-F3AC-6E4B-C0BFF7AC5F18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BAFD3358-AABE-DF7E-98AA-2F20F273668D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4" name="Rectangle : coins arrondis 18 - 2">
              <a:extLst>
                <a:ext uri="{FF2B5EF4-FFF2-40B4-BE49-F238E27FC236}">
                  <a16:creationId xmlns:a16="http://schemas.microsoft.com/office/drawing/2014/main" id="{62035628-88FB-2BF2-F5C3-E93661715A72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F9355F0F-29F7-D4CB-8F41-4832BC02109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1914" y="4272070"/>
            <a:ext cx="2053088" cy="1905077"/>
          </a:xfrm>
          <a:prstGeom prst="rect">
            <a:avLst/>
          </a:prstGeom>
        </p:spPr>
      </p:pic>
      <p:pic>
        <p:nvPicPr>
          <p:cNvPr id="28" name="Image 27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3BA58975-B1CB-DD2C-423A-C5CAADDF86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6141044" y="4509253"/>
            <a:ext cx="1433911" cy="1611393"/>
          </a:xfrm>
          <a:prstGeom prst="rect">
            <a:avLst/>
          </a:prstGeom>
        </p:spPr>
      </p:pic>
      <p:graphicFrame>
        <p:nvGraphicFramePr>
          <p:cNvPr id="30" name="Tableau 29">
            <a:extLst>
              <a:ext uri="{FF2B5EF4-FFF2-40B4-BE49-F238E27FC236}">
                <a16:creationId xmlns:a16="http://schemas.microsoft.com/office/drawing/2014/main" id="{F0D41098-A5F4-87AE-34B2-534A72BD6D7C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694588888"/>
              </p:ext>
            </p:extLst>
          </p:nvPr>
        </p:nvGraphicFramePr>
        <p:xfrm>
          <a:off x="1" y="-64418"/>
          <a:ext cx="137160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4891877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51589">
                  <a:extLst>
                    <a:ext uri="{9D8B030D-6E8A-4147-A177-3AD203B41FA5}">
                      <a16:colId xmlns:a16="http://schemas.microsoft.com/office/drawing/2014/main" val="2418460758"/>
                    </a:ext>
                  </a:extLst>
                </a:gridCol>
                <a:gridCol w="1700534">
                  <a:extLst>
                    <a:ext uri="{9D8B030D-6E8A-4147-A177-3AD203B41FA5}">
                      <a16:colId xmlns:a16="http://schemas.microsoft.com/office/drawing/2014/main" val="138499468"/>
                    </a:ext>
                  </a:extLst>
                </a:gridCol>
              </a:tblGrid>
              <a:tr h="389358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24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18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Lecture- écriture</a:t>
                      </a:r>
                      <a:endParaRPr lang="fr-FR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4.Pratique autonome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5.Jeu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D3EBE0B9-40BA-8C5E-306E-B67733AFD1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8576" y="4000500"/>
            <a:ext cx="1764781" cy="24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6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DDE4D-70E6-A77C-8F7A-9853D612F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352B4E5-DF5C-71D8-950C-AC71E9583078}"/>
              </a:ext>
            </a:extLst>
          </p:cNvPr>
          <p:cNvSpPr/>
          <p:nvPr/>
        </p:nvSpPr>
        <p:spPr>
          <a:xfrm>
            <a:off x="1" y="-56495"/>
            <a:ext cx="13715999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fr-MA" sz="857" dirty="0">
              <a:latin typeface="Dosis" pitchFamily="2" charset="0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2593E7C-BBD8-FF81-D60F-F45BC533BDF4}"/>
              </a:ext>
            </a:extLst>
          </p:cNvPr>
          <p:cNvSpPr txBox="1"/>
          <p:nvPr/>
        </p:nvSpPr>
        <p:spPr>
          <a:xfrm>
            <a:off x="4806501" y="8599489"/>
            <a:ext cx="3742158" cy="19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6"/>
              </a:lnSpc>
              <a:spcBef>
                <a:spcPct val="0"/>
              </a:spcBef>
            </a:pPr>
            <a:r>
              <a:rPr lang="en-US" sz="1248">
                <a:solidFill>
                  <a:srgbClr val="FCFEFD"/>
                </a:solidFill>
                <a:latin typeface="Arimo Italics"/>
              </a:rPr>
              <a:t>Version provisoire pour la formation des enseignants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45F961A-9D37-EC65-CA2D-DCFBDB9AA6C6}"/>
              </a:ext>
            </a:extLst>
          </p:cNvPr>
          <p:cNvSpPr/>
          <p:nvPr/>
        </p:nvSpPr>
        <p:spPr>
          <a:xfrm>
            <a:off x="2857500" y="1487584"/>
            <a:ext cx="8001000" cy="7924800"/>
          </a:xfrm>
          <a:prstGeom prst="ellipse">
            <a:avLst/>
          </a:prstGeom>
          <a:solidFill>
            <a:schemeClr val="bg2">
              <a:lumMod val="7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Dictée flash</a:t>
            </a: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endParaRPr lang="fr-FR" sz="9600" b="1" dirty="0">
              <a:solidFill>
                <a:srgbClr val="106585"/>
              </a:solidFill>
              <a:latin typeface="Microsoft Uighur" panose="02000000000000000000" pitchFamily="2" charset="-78"/>
              <a:cs typeface="Microsoft Uighur" panose="02000000000000000000" pitchFamily="2" charset="-78"/>
            </a:endParaRPr>
          </a:p>
          <a:p>
            <a:pPr algn="ctr" defTabSz="685834">
              <a:lnSpc>
                <a:spcPts val="11099"/>
              </a:lnSpc>
            </a:pPr>
            <a:r>
              <a:rPr lang="fr-FR" sz="96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 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C0ABD8D-7790-A7E5-6F5A-4DAACFA2A94B}"/>
              </a:ext>
            </a:extLst>
          </p:cNvPr>
          <p:cNvSpPr txBox="1"/>
          <p:nvPr/>
        </p:nvSpPr>
        <p:spPr>
          <a:xfrm>
            <a:off x="4114800" y="5431937"/>
            <a:ext cx="5791201" cy="819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6911"/>
              </a:lnSpc>
              <a:spcAft>
                <a:spcPts val="900"/>
              </a:spcAft>
              <a:defRPr/>
            </a:pPr>
            <a:r>
              <a:rPr lang="fr-MA" sz="5400" b="1" dirty="0">
                <a:solidFill>
                  <a:schemeClr val="bg2">
                    <a:lumMod val="50000"/>
                  </a:schemeClr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Mots avec GC</a:t>
            </a:r>
            <a:endParaRPr lang="fr-FR" sz="5400" b="1" dirty="0">
              <a:solidFill>
                <a:schemeClr val="bg2">
                  <a:lumMod val="50000"/>
                </a:schemeClr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990A38F-5DE4-91E9-A9A9-6F6B144FA0F7}"/>
              </a:ext>
            </a:extLst>
          </p:cNvPr>
          <p:cNvGrpSpPr/>
          <p:nvPr/>
        </p:nvGrpSpPr>
        <p:grpSpPr>
          <a:xfrm>
            <a:off x="13855" y="190500"/>
            <a:ext cx="2240841" cy="841410"/>
            <a:chOff x="3663231" y="3540342"/>
            <a:chExt cx="1066274" cy="385540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76B2470-AC12-D2F7-77D5-B7F461CB3592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240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21E691FD-0A56-3EF4-352D-FDA8A9E35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BB8EE05-52A4-9831-A716-E0E5D55747E6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211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240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75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59A2B-3AFB-C4A3-D75D-BE312D00C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9EEB3F-229E-7470-F0E4-8F39042DDE8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870CDC2-5044-8FDF-70C3-62DDA4937853}"/>
              </a:ext>
            </a:extLst>
          </p:cNvPr>
          <p:cNvSpPr/>
          <p:nvPr/>
        </p:nvSpPr>
        <p:spPr>
          <a:xfrm>
            <a:off x="285757" y="342900"/>
            <a:ext cx="13192868" cy="960120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MA" sz="14400" b="1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467737E-DB93-263A-2797-8E8EDCEE052E}"/>
              </a:ext>
            </a:extLst>
          </p:cNvPr>
          <p:cNvSpPr/>
          <p:nvPr/>
        </p:nvSpPr>
        <p:spPr>
          <a:xfrm>
            <a:off x="285755" y="342900"/>
            <a:ext cx="13154396" cy="114300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69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5" name="Freeform 8">
            <a:extLst>
              <a:ext uri="{FF2B5EF4-FFF2-40B4-BE49-F238E27FC236}">
                <a16:creationId xmlns:a16="http://schemas.microsoft.com/office/drawing/2014/main" id="{64FB237E-060B-55E5-CD72-AE9D7035D0F0}"/>
              </a:ext>
            </a:extLst>
          </p:cNvPr>
          <p:cNvSpPr/>
          <p:nvPr/>
        </p:nvSpPr>
        <p:spPr>
          <a:xfrm>
            <a:off x="1010024" y="693937"/>
            <a:ext cx="415520" cy="286412"/>
          </a:xfrm>
          <a:custGeom>
            <a:avLst/>
            <a:gdLst/>
            <a:ahLst/>
            <a:cxnLst/>
            <a:rect l="l" t="t" r="r" b="b"/>
            <a:pathLst>
              <a:path w="771785" h="671453">
                <a:moveTo>
                  <a:pt x="0" y="0"/>
                </a:moveTo>
                <a:lnTo>
                  <a:pt x="771785" y="0"/>
                </a:lnTo>
                <a:lnTo>
                  <a:pt x="771785" y="671453"/>
                </a:lnTo>
                <a:lnTo>
                  <a:pt x="0" y="671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69"/>
            <a:endParaRPr lang="fr-MA" sz="1350" dirty="0">
              <a:solidFill>
                <a:prstClr val="white">
                  <a:lumMod val="50000"/>
                </a:prstClr>
              </a:solidFill>
              <a:latin typeface="Dosis" pitchFamily="2" charset="0"/>
            </a:endParaRP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0285C7AF-3FD0-8478-20E1-939776BE76F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" y="-2"/>
          <a:ext cx="926090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973">
                  <a:extLst>
                    <a:ext uri="{9D8B030D-6E8A-4147-A177-3AD203B41FA5}">
                      <a16:colId xmlns:a16="http://schemas.microsoft.com/office/drawing/2014/main" val="1026576551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1915038765"/>
                    </a:ext>
                  </a:extLst>
                </a:gridCol>
                <a:gridCol w="2236973">
                  <a:extLst>
                    <a:ext uri="{9D8B030D-6E8A-4147-A177-3AD203B41FA5}">
                      <a16:colId xmlns:a16="http://schemas.microsoft.com/office/drawing/2014/main" val="2262048582"/>
                    </a:ext>
                  </a:extLst>
                </a:gridCol>
                <a:gridCol w="2549990">
                  <a:extLst>
                    <a:ext uri="{9D8B030D-6E8A-4147-A177-3AD203B41FA5}">
                      <a16:colId xmlns:a16="http://schemas.microsoft.com/office/drawing/2014/main" val="2897137454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marL="0" indent="0" algn="ctr">
                        <a:buFont typeface="+mj-lt"/>
                        <a:buNone/>
                        <a:tabLst>
                          <a:tab pos="1695450" algn="l"/>
                        </a:tabLst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1. Rituel </a:t>
                      </a: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</a:rPr>
                        <a:t>2. </a:t>
                      </a:r>
                      <a:r>
                        <a:rPr lang="fr-FR" sz="2000" b="1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Vocabulaire</a:t>
                      </a:r>
                      <a:endParaRPr lang="fr-FR" sz="2000" b="1" dirty="0">
                        <a:solidFill>
                          <a:schemeClr val="bg1">
                            <a:lumMod val="6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3. </a:t>
                      </a:r>
                      <a:r>
                        <a:rPr lang="fr-FR" sz="1800" b="1" kern="12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  <a:ea typeface="+mn-ea"/>
                          <a:cs typeface="+mn-cs"/>
                        </a:rPr>
                        <a:t>Lecture</a:t>
                      </a:r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Dosis" pitchFamily="2" charset="0"/>
                        </a:rPr>
                        <a:t>4.Test de validation</a:t>
                      </a:r>
                    </a:p>
                    <a:p>
                      <a:pPr algn="ctr"/>
                      <a:endParaRPr lang="fr-FR" sz="1800" dirty="0">
                        <a:solidFill>
                          <a:schemeClr val="bg1">
                            <a:lumMod val="75000"/>
                          </a:schemeClr>
                        </a:solidFill>
                        <a:latin typeface="Dosis" pitchFamily="2" charset="0"/>
                      </a:endParaRPr>
                    </a:p>
                  </a:txBody>
                  <a:tcPr marL="137160" marR="137160" marT="68580" marB="685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5557774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6028E55F-90D5-C5AE-9924-023D5FA00180}"/>
              </a:ext>
            </a:extLst>
          </p:cNvPr>
          <p:cNvSpPr txBox="1"/>
          <p:nvPr/>
        </p:nvSpPr>
        <p:spPr>
          <a:xfrm>
            <a:off x="1711297" y="565073"/>
            <a:ext cx="10737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34"/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Vous allez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observer les images et écrire les mots.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47E9708-D4CF-8872-9BEE-5B88CA2C8881}"/>
              </a:ext>
            </a:extLst>
          </p:cNvPr>
          <p:cNvSpPr/>
          <p:nvPr/>
        </p:nvSpPr>
        <p:spPr>
          <a:xfrm>
            <a:off x="499634" y="1494039"/>
            <a:ext cx="12950412" cy="8450060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algn="ctr" defTabSz="685834"/>
            <a:endParaRPr lang="fr-MA" sz="8000" b="1" dirty="0">
              <a:solidFill>
                <a:srgbClr val="106585"/>
              </a:solidFill>
              <a:latin typeface="Dosis" pitchFamily="2" charset="0"/>
            </a:endParaRPr>
          </a:p>
        </p:txBody>
      </p:sp>
      <p:pic>
        <p:nvPicPr>
          <p:cNvPr id="7" name="Image 6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99C73139-38D3-191D-78C2-4B9036E2567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59" y="3924300"/>
            <a:ext cx="4024741" cy="5292378"/>
          </a:xfrm>
          <a:prstGeom prst="rect">
            <a:avLst/>
          </a:prstGeom>
        </p:spPr>
      </p:pic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39460368-5697-D745-4C11-87EF4888A9CA}"/>
              </a:ext>
            </a:extLst>
          </p:cNvPr>
          <p:cNvSpPr/>
          <p:nvPr/>
        </p:nvSpPr>
        <p:spPr>
          <a:xfrm>
            <a:off x="3505200" y="3264645"/>
            <a:ext cx="8890265" cy="4020403"/>
          </a:xfrm>
          <a:prstGeom prst="wedgeRoundRectCallout">
            <a:avLst>
              <a:gd name="adj1" fmla="val -48392"/>
              <a:gd name="adj2" fmla="val -18782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200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0AFB5953-8F21-B1F8-0794-C1AD8EE7CB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68" y="3641724"/>
            <a:ext cx="2273731" cy="1659619"/>
          </a:xfrm>
          <a:prstGeom prst="rect">
            <a:avLst/>
          </a:prstGeom>
        </p:spPr>
      </p:pic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FF3C8C25-A16B-AD4C-B794-54A09E3671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24" y="3568307"/>
            <a:ext cx="2071176" cy="16943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21DD1E0-1028-79CB-118E-2E440B0BCE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800" y="3586665"/>
            <a:ext cx="1725402" cy="146117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EC7F2D6-1DBE-7082-DB48-B8BE680DCA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809" y="5331756"/>
            <a:ext cx="1500123" cy="169436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3FDFD3-BF09-1F6D-2661-D24769BDC4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27" y="487304"/>
            <a:ext cx="1446339" cy="144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9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25409</TotalTime>
  <Words>1606</Words>
  <Application>Microsoft Office PowerPoint</Application>
  <PresentationFormat>Personnalisé</PresentationFormat>
  <Paragraphs>343</Paragraphs>
  <Slides>40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8" baseType="lpstr">
      <vt:lpstr>Calibri</vt:lpstr>
      <vt:lpstr>Arimo Italics</vt:lpstr>
      <vt:lpstr>Dosis</vt:lpstr>
      <vt:lpstr>Arial</vt:lpstr>
      <vt:lpstr>Carelia</vt:lpstr>
      <vt:lpstr>Microsoft Uighur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youssef saadani</dc:creator>
  <cp:lastModifiedBy>Z Chabih</cp:lastModifiedBy>
  <cp:revision>775</cp:revision>
  <dcterms:created xsi:type="dcterms:W3CDTF">2006-08-16T00:00:00Z</dcterms:created>
  <dcterms:modified xsi:type="dcterms:W3CDTF">2025-10-01T23:28:49Z</dcterms:modified>
  <dc:identifier>DAFtlvZnwz4</dc:identifier>
</cp:coreProperties>
</file>